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media/image30.jpg" ContentType="image/jpeg"/>
  <Override PartName="/ppt/media/image31.jpg" ContentType="image/jpeg"/>
  <Override PartName="/ppt/media/image32.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67" r:id="rId2"/>
    <p:sldId id="268" r:id="rId3"/>
    <p:sldId id="269" r:id="rId4"/>
    <p:sldId id="270" r:id="rId5"/>
    <p:sldId id="271" r:id="rId6"/>
    <p:sldId id="272" r:id="rId7"/>
    <p:sldId id="277" r:id="rId8"/>
    <p:sldId id="273" r:id="rId9"/>
    <p:sldId id="263" r:id="rId10"/>
    <p:sldId id="264" r:id="rId11"/>
    <p:sldId id="265" r:id="rId12"/>
    <p:sldId id="278" r:id="rId13"/>
    <p:sldId id="279" r:id="rId14"/>
    <p:sldId id="280" r:id="rId15"/>
    <p:sldId id="266"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175" autoAdjust="0"/>
  </p:normalViewPr>
  <p:slideViewPr>
    <p:cSldViewPr snapToGrid="0" snapToObjects="1">
      <p:cViewPr varScale="1">
        <p:scale>
          <a:sx n="46" d="100"/>
          <a:sy n="46" d="100"/>
        </p:scale>
        <p:origin x="564" y="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585385-7E14-4109-A35E-F8704C859B94}" type="datetimeFigureOut">
              <a:rPr kumimoji="1" lang="ja-JP" altLang="en-US" smtClean="0"/>
              <a:t>2025/10/28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AE3768-1C0E-4755-AC39-B8A5A099E25D}" type="slidenum">
              <a:rPr kumimoji="1" lang="ja-JP" altLang="en-US" smtClean="0"/>
              <a:t>‹#›</a:t>
            </a:fld>
            <a:endParaRPr kumimoji="1" lang="ja-JP" altLang="en-US"/>
          </a:p>
        </p:txBody>
      </p:sp>
    </p:spTree>
    <p:extLst>
      <p:ext uri="{BB962C8B-B14F-4D97-AF65-F5344CB8AC3E}">
        <p14:creationId xmlns:p14="http://schemas.microsoft.com/office/powerpoint/2010/main" val="38290090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ある人は、夜更けのロディの古木ジンファンデル畑を駆け抜ける彼を見たと言います。</a:t>
            </a:r>
            <a:br>
              <a:rPr lang="ja-JP" altLang="en-US" dirty="0"/>
            </a:br>
            <a:r>
              <a:rPr lang="ja-JP" altLang="en-US" dirty="0"/>
              <a:t>月明かりを操り、ブドウに歌を捧げるその姿は、まるで錬金術師。</a:t>
            </a:r>
            <a:br>
              <a:rPr lang="ja-JP" altLang="en-US" dirty="0"/>
            </a:br>
            <a:r>
              <a:rPr lang="ja-JP" altLang="en-US" dirty="0"/>
              <a:t>自然の要素を超越し、</a:t>
            </a:r>
            <a:r>
              <a:rPr lang="ja-JP" altLang="en-US" b="1" dirty="0"/>
              <a:t>“超常的なワイン（</a:t>
            </a:r>
            <a:r>
              <a:rPr lang="en-US" altLang="ja-JP" b="1" dirty="0"/>
              <a:t>Otherworldly Wine</a:t>
            </a:r>
            <a:r>
              <a:rPr lang="ja-JP" altLang="en-US" b="1" dirty="0"/>
              <a:t>）”</a:t>
            </a:r>
            <a:r>
              <a:rPr lang="ja-JP" altLang="en-US" dirty="0"/>
              <a:t> へと変える存在です。</a:t>
            </a:r>
            <a:endParaRPr kumimoji="1" lang="ja-JP" altLang="en-US" dirty="0"/>
          </a:p>
        </p:txBody>
      </p:sp>
      <p:sp>
        <p:nvSpPr>
          <p:cNvPr id="4" name="スライド番号プレースホルダー 3"/>
          <p:cNvSpPr>
            <a:spLocks noGrp="1"/>
          </p:cNvSpPr>
          <p:nvPr>
            <p:ph type="sldNum" sz="quarter" idx="5"/>
          </p:nvPr>
        </p:nvSpPr>
        <p:spPr/>
        <p:txBody>
          <a:bodyPr/>
          <a:lstStyle/>
          <a:p>
            <a:fld id="{56C4C454-7EC7-4C49-B462-DD2989CBB38D}" type="slidenum">
              <a:rPr kumimoji="1" lang="ja-JP" altLang="en-US" smtClean="0"/>
              <a:t>2</a:t>
            </a:fld>
            <a:endParaRPr kumimoji="1" lang="ja-JP" altLang="en-US"/>
          </a:p>
        </p:txBody>
      </p:sp>
    </p:spTree>
    <p:extLst>
      <p:ext uri="{BB962C8B-B14F-4D97-AF65-F5344CB8AC3E}">
        <p14:creationId xmlns:p14="http://schemas.microsoft.com/office/powerpoint/2010/main" val="1683163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トリンチェロ・ファミリー（</a:t>
            </a:r>
            <a:r>
              <a:rPr lang="en-US" altLang="ja-JP" dirty="0" err="1"/>
              <a:t>Trinchero</a:t>
            </a:r>
            <a:r>
              <a:rPr lang="en-US" altLang="ja-JP" dirty="0"/>
              <a:t> Family</a:t>
            </a:r>
            <a:r>
              <a:rPr lang="ja-JP" altLang="en-US" dirty="0"/>
              <a:t>）が</a:t>
            </a:r>
            <a:r>
              <a:rPr lang="en-US" altLang="ja-JP" dirty="0"/>
              <a:t>1960</a:t>
            </a:r>
            <a:r>
              <a:rPr lang="ja-JP" altLang="en-US" dirty="0"/>
              <a:t>年代後半から管理するロダイの畑にて栽培。</a:t>
            </a:r>
          </a:p>
          <a:p>
            <a:r>
              <a:rPr lang="ja-JP" altLang="en-US" dirty="0"/>
              <a:t>同社の熟練チームが、最新鋭かつ </a:t>
            </a:r>
            <a:r>
              <a:rPr lang="ja-JP" altLang="en-US" b="1" dirty="0"/>
              <a:t>サステナブル認証取得ワイナリー</a:t>
            </a:r>
            <a:r>
              <a:rPr lang="ja-JP" altLang="en-US" dirty="0"/>
              <a:t> にて醸造。</a:t>
            </a:r>
          </a:p>
          <a:p>
            <a:r>
              <a:rPr lang="ja-JP" altLang="en-US" dirty="0"/>
              <a:t>新旧フレンチ、アメリカン、ハンガリーオークを組み合わせて熟成。</a:t>
            </a:r>
          </a:p>
          <a:p>
            <a:r>
              <a:rPr lang="ja-JP" altLang="en-US" dirty="0"/>
              <a:t>食事に合わせやすく、赤ワイン愛好家に広く親しまれるスタイル。</a:t>
            </a:r>
            <a:br>
              <a:rPr lang="en-US" altLang="ja-JP" dirty="0"/>
            </a:br>
            <a:r>
              <a:rPr lang="en-US" altLang="ja-JP" b="1" dirty="0"/>
              <a:t>AVA:</a:t>
            </a:r>
            <a:r>
              <a:rPr lang="ja-JP" altLang="en-US" dirty="0"/>
              <a:t> </a:t>
            </a:r>
            <a:r>
              <a:rPr lang="en-US" altLang="ja-JP" dirty="0"/>
              <a:t>Lodi, California</a:t>
            </a:r>
          </a:p>
          <a:p>
            <a:r>
              <a:rPr lang="ja-JP" altLang="en-US" b="1" dirty="0"/>
              <a:t>品種構成</a:t>
            </a:r>
            <a:r>
              <a:rPr lang="en-US" altLang="ja-JP" b="1" dirty="0"/>
              <a:t>:</a:t>
            </a:r>
            <a:r>
              <a:rPr lang="ja-JP" altLang="en-US" dirty="0"/>
              <a:t> </a:t>
            </a:r>
            <a:r>
              <a:rPr lang="en-US" altLang="ja-JP" dirty="0"/>
              <a:t>Zinfandel 95%, Petite Sirah 5%</a:t>
            </a:r>
          </a:p>
          <a:p>
            <a:r>
              <a:rPr lang="ja-JP" altLang="en-US" b="1" dirty="0"/>
              <a:t>熟成</a:t>
            </a:r>
            <a:r>
              <a:rPr lang="en-US" altLang="ja-JP" b="1" dirty="0"/>
              <a:t>:</a:t>
            </a:r>
            <a:r>
              <a:rPr lang="ja-JP" altLang="en-US" dirty="0"/>
              <a:t> </a:t>
            </a:r>
            <a:r>
              <a:rPr lang="en-US" altLang="ja-JP" dirty="0"/>
              <a:t>100% </a:t>
            </a:r>
            <a:r>
              <a:rPr lang="ja-JP" altLang="en-US" dirty="0"/>
              <a:t>樽熟（</a:t>
            </a:r>
            <a:r>
              <a:rPr lang="en-US" altLang="ja-JP" dirty="0"/>
              <a:t>6</a:t>
            </a:r>
            <a:r>
              <a:rPr lang="ja-JP" altLang="en-US" dirty="0"/>
              <a:t>か月）、新樽比率</a:t>
            </a:r>
            <a:r>
              <a:rPr lang="en-US" altLang="ja-JP" dirty="0"/>
              <a:t>30%</a:t>
            </a:r>
          </a:p>
          <a:p>
            <a:r>
              <a:rPr lang="ja-JP" altLang="en-US" b="1" dirty="0"/>
              <a:t>テイスティングノート</a:t>
            </a:r>
            <a:r>
              <a:rPr lang="en-US" altLang="ja-JP" b="1" dirty="0"/>
              <a:t>:</a:t>
            </a:r>
            <a:r>
              <a:rPr lang="ja-JP" altLang="en-US" dirty="0"/>
              <a:t> ブラックベリー、チェリー、バニラのリッチな香り。</a:t>
            </a:r>
            <a:br>
              <a:rPr lang="ja-JP" altLang="en-US" dirty="0"/>
            </a:br>
            <a:r>
              <a:rPr lang="ja-JP" altLang="en-US" dirty="0"/>
              <a:t>スムーズでバランスの取れた仕上がり。</a:t>
            </a:r>
          </a:p>
          <a:p>
            <a:endParaRPr lang="ja-JP" altLang="en-US" dirty="0"/>
          </a:p>
          <a:p>
            <a:br>
              <a:rPr kumimoji="1" lang="en-US" altLang="ja-JP" dirty="0"/>
            </a:br>
            <a:endParaRPr kumimoji="1" lang="ja-JP" altLang="en-US" dirty="0"/>
          </a:p>
        </p:txBody>
      </p:sp>
      <p:sp>
        <p:nvSpPr>
          <p:cNvPr id="4" name="スライド番号プレースホルダー 3"/>
          <p:cNvSpPr>
            <a:spLocks noGrp="1"/>
          </p:cNvSpPr>
          <p:nvPr>
            <p:ph type="sldNum" sz="quarter" idx="5"/>
          </p:nvPr>
        </p:nvSpPr>
        <p:spPr/>
        <p:txBody>
          <a:bodyPr/>
          <a:lstStyle/>
          <a:p>
            <a:fld id="{56C4C454-7EC7-4C49-B462-DD2989CBB38D}" type="slidenum">
              <a:rPr kumimoji="1" lang="ja-JP" altLang="en-US" smtClean="0"/>
              <a:t>3</a:t>
            </a:fld>
            <a:endParaRPr kumimoji="1" lang="ja-JP" altLang="en-US"/>
          </a:p>
        </p:txBody>
      </p:sp>
    </p:spTree>
    <p:extLst>
      <p:ext uri="{BB962C8B-B14F-4D97-AF65-F5344CB8AC3E}">
        <p14:creationId xmlns:p14="http://schemas.microsoft.com/office/powerpoint/2010/main" val="643954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ロダイは古木ジンファンデルの名産地で、</a:t>
            </a:r>
            <a:r>
              <a:rPr lang="en-US" altLang="ja-JP" dirty="0"/>
              <a:t>19</a:t>
            </a:r>
            <a:r>
              <a:rPr lang="ja-JP" altLang="en-US" dirty="0"/>
              <a:t>世紀から続くワイン造りの歴史を持つ。</a:t>
            </a:r>
          </a:p>
          <a:p>
            <a:r>
              <a:rPr lang="ja-JP" altLang="en-US" dirty="0"/>
              <a:t>世界的に知られるジンファンデルの生産地で、</a:t>
            </a:r>
            <a:br>
              <a:rPr lang="ja-JP" altLang="en-US" dirty="0"/>
            </a:br>
            <a:r>
              <a:rPr lang="ja-JP" altLang="en-US" b="1" dirty="0"/>
              <a:t>カリフォルニアのプレミアム・ジンファンデルの約</a:t>
            </a:r>
            <a:r>
              <a:rPr lang="en-US" altLang="ja-JP" b="1" dirty="0"/>
              <a:t>40</a:t>
            </a:r>
            <a:r>
              <a:rPr lang="ja-JP" altLang="en-US" b="1" dirty="0"/>
              <a:t>％</a:t>
            </a:r>
            <a:r>
              <a:rPr lang="ja-JP" altLang="en-US" dirty="0"/>
              <a:t> を供給。</a:t>
            </a:r>
          </a:p>
          <a:p>
            <a:r>
              <a:rPr lang="ja-JP" altLang="en-US" dirty="0"/>
              <a:t>年間を通じて穏やかな気候、昼夜の寒暖差により、</a:t>
            </a:r>
            <a:br>
              <a:rPr lang="ja-JP" altLang="en-US" dirty="0"/>
            </a:br>
            <a:r>
              <a:rPr lang="ja-JP" altLang="en-US" dirty="0"/>
              <a:t>フルフレーバーでシルキーな質感、理想的な酸を備えたブドウを育む。</a:t>
            </a:r>
          </a:p>
          <a:p>
            <a:r>
              <a:rPr lang="ja-JP" altLang="en-US" dirty="0"/>
              <a:t>花崗岩由来のミネラル豊かな土壌が、複雑で層のある風味をもたらす。</a:t>
            </a:r>
            <a:br>
              <a:rPr lang="en-US" altLang="ja-JP" dirty="0"/>
            </a:br>
            <a:r>
              <a:rPr lang="ja-JP" altLang="en-US" dirty="0"/>
              <a:t>花崗岩→地下深くでゆっくり冷えたマグマ（深成岩）明るく、酸が美しく、ミネラル感が繊細。軽やかなテクスチャー。</a:t>
            </a:r>
            <a:br>
              <a:rPr lang="en-US" altLang="ja-JP" dirty="0"/>
            </a:br>
            <a:endParaRPr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56C4C454-7EC7-4C49-B462-DD2989CBB38D}" type="slidenum">
              <a:rPr kumimoji="1" lang="ja-JP" altLang="en-US" smtClean="0"/>
              <a:t>4</a:t>
            </a:fld>
            <a:endParaRPr kumimoji="1" lang="ja-JP" altLang="en-US"/>
          </a:p>
        </p:txBody>
      </p:sp>
    </p:spTree>
    <p:extLst>
      <p:ext uri="{BB962C8B-B14F-4D97-AF65-F5344CB8AC3E}">
        <p14:creationId xmlns:p14="http://schemas.microsoft.com/office/powerpoint/2010/main" val="2650611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劇的で存在感のあるアートワーク。</a:t>
            </a:r>
          </a:p>
          <a:p>
            <a:r>
              <a:rPr lang="ja-JP" altLang="en-US" dirty="0"/>
              <a:t>職人による木版彫刻印刷（</a:t>
            </a:r>
            <a:r>
              <a:rPr lang="en-US" altLang="ja-JP" dirty="0"/>
              <a:t>wood engraving</a:t>
            </a:r>
            <a:r>
              <a:rPr lang="ja-JP" altLang="en-US" dirty="0"/>
              <a:t>）技法を採用。</a:t>
            </a:r>
          </a:p>
          <a:p>
            <a:r>
              <a:rPr lang="ja-JP" altLang="en-US" dirty="0"/>
              <a:t>カプセルはブルーにオレンジのラインアクセント、天面に “</a:t>
            </a:r>
            <a:r>
              <a:rPr lang="en-US" altLang="ja-JP" dirty="0"/>
              <a:t>S” </a:t>
            </a:r>
            <a:r>
              <a:rPr lang="ja-JP" altLang="en-US" dirty="0"/>
              <a:t>のイニシャル。</a:t>
            </a:r>
          </a:p>
          <a:p>
            <a:endParaRPr kumimoji="1" lang="ja-JP" altLang="en-US" dirty="0"/>
          </a:p>
        </p:txBody>
      </p:sp>
      <p:sp>
        <p:nvSpPr>
          <p:cNvPr id="4" name="スライド番号プレースホルダー 3"/>
          <p:cNvSpPr>
            <a:spLocks noGrp="1"/>
          </p:cNvSpPr>
          <p:nvPr>
            <p:ph type="sldNum" sz="quarter" idx="5"/>
          </p:nvPr>
        </p:nvSpPr>
        <p:spPr/>
        <p:txBody>
          <a:bodyPr/>
          <a:lstStyle/>
          <a:p>
            <a:fld id="{56C4C454-7EC7-4C49-B462-DD2989CBB38D}" type="slidenum">
              <a:rPr kumimoji="1" lang="ja-JP" altLang="en-US" smtClean="0"/>
              <a:t>5</a:t>
            </a:fld>
            <a:endParaRPr kumimoji="1" lang="ja-JP" altLang="en-US"/>
          </a:p>
        </p:txBody>
      </p:sp>
    </p:spTree>
    <p:extLst>
      <p:ext uri="{BB962C8B-B14F-4D97-AF65-F5344CB8AC3E}">
        <p14:creationId xmlns:p14="http://schemas.microsoft.com/office/powerpoint/2010/main" val="2948015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1" dirty="0"/>
              <a:t>アーティスト紹介</a:t>
            </a:r>
            <a:r>
              <a:rPr lang="en-US" altLang="ja-JP" b="1" dirty="0"/>
              <a:t>:</a:t>
            </a:r>
            <a:endParaRPr lang="ja-JP" altLang="en-US" dirty="0"/>
          </a:p>
          <a:p>
            <a:r>
              <a:rPr lang="ja-JP" altLang="en-US" b="1" dirty="0"/>
              <a:t>アンドリュー・デイヴィッドソン（</a:t>
            </a:r>
            <a:r>
              <a:rPr lang="en-US" altLang="ja-JP" b="1" dirty="0"/>
              <a:t>Andrew Davidson</a:t>
            </a:r>
            <a:r>
              <a:rPr lang="ja-JP" altLang="en-US" b="1" dirty="0"/>
              <a:t>）</a:t>
            </a:r>
            <a:r>
              <a:rPr lang="ja-JP" altLang="en-US" dirty="0"/>
              <a:t>：英国を代表する木版画家。</a:t>
            </a:r>
          </a:p>
          <a:p>
            <a:r>
              <a:rPr lang="ja-JP" altLang="en-US" dirty="0"/>
              <a:t>英国産ボックスウッドを彫り、</a:t>
            </a:r>
            <a:r>
              <a:rPr lang="en-US" altLang="ja-JP" b="1" dirty="0"/>
              <a:t>1859</a:t>
            </a:r>
            <a:r>
              <a:rPr lang="ja-JP" altLang="en-US" b="1" dirty="0"/>
              <a:t>年製アルビオン手動プレス機</a:t>
            </a:r>
            <a:r>
              <a:rPr lang="ja-JP" altLang="en-US" dirty="0"/>
              <a:t>と</a:t>
            </a:r>
            <a:br>
              <a:rPr lang="ja-JP" altLang="en-US" dirty="0"/>
            </a:br>
            <a:r>
              <a:rPr lang="ja-JP" altLang="en-US" dirty="0"/>
              <a:t>手漉き和紙を使って印刷。</a:t>
            </a:r>
          </a:p>
          <a:p>
            <a:r>
              <a:rPr lang="en-US" altLang="ja-JP" dirty="0"/>
              <a:t>『</a:t>
            </a:r>
            <a:r>
              <a:rPr lang="ja-JP" altLang="en-US" dirty="0"/>
              <a:t>ハリー・ポッター</a:t>
            </a:r>
            <a:r>
              <a:rPr lang="en-US" altLang="ja-JP" dirty="0"/>
              <a:t>』</a:t>
            </a:r>
            <a:r>
              <a:rPr lang="ja-JP" altLang="en-US" dirty="0"/>
              <a:t>シリーズのイラストでも知られ、</a:t>
            </a:r>
            <a:br>
              <a:rPr lang="ja-JP" altLang="en-US" dirty="0"/>
            </a:br>
            <a:r>
              <a:rPr lang="ja-JP" altLang="en-US" dirty="0"/>
              <a:t>クライアントには </a:t>
            </a:r>
            <a:r>
              <a:rPr lang="ja-JP" altLang="en-US" b="1" dirty="0"/>
              <a:t>ロレックス、ルイ・ヴィトン、チャールズ国王（</a:t>
            </a:r>
            <a:r>
              <a:rPr lang="en-US" altLang="ja-JP" b="1" dirty="0"/>
              <a:t>HRH Prince of Wales</a:t>
            </a:r>
            <a:r>
              <a:rPr lang="ja-JP" altLang="en-US" b="1" dirty="0"/>
              <a:t>）</a:t>
            </a:r>
            <a:r>
              <a:rPr lang="ja-JP" altLang="en-US" dirty="0"/>
              <a:t> などがいる。</a:t>
            </a:r>
          </a:p>
          <a:p>
            <a:endParaRPr kumimoji="1" lang="ja-JP" altLang="en-US" dirty="0"/>
          </a:p>
        </p:txBody>
      </p:sp>
      <p:sp>
        <p:nvSpPr>
          <p:cNvPr id="4" name="スライド番号プレースホルダー 3"/>
          <p:cNvSpPr>
            <a:spLocks noGrp="1"/>
          </p:cNvSpPr>
          <p:nvPr>
            <p:ph type="sldNum" sz="quarter" idx="5"/>
          </p:nvPr>
        </p:nvSpPr>
        <p:spPr/>
        <p:txBody>
          <a:bodyPr/>
          <a:lstStyle/>
          <a:p>
            <a:fld id="{56C4C454-7EC7-4C49-B462-DD2989CBB38D}" type="slidenum">
              <a:rPr kumimoji="1" lang="ja-JP" altLang="en-US" smtClean="0"/>
              <a:t>6</a:t>
            </a:fld>
            <a:endParaRPr kumimoji="1" lang="ja-JP" altLang="en-US"/>
          </a:p>
        </p:txBody>
      </p:sp>
    </p:spTree>
    <p:extLst>
      <p:ext uri="{BB962C8B-B14F-4D97-AF65-F5344CB8AC3E}">
        <p14:creationId xmlns:p14="http://schemas.microsoft.com/office/powerpoint/2010/main" val="1014361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64DC64-08BE-7B40-29E7-70D77B577BDC}"/>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6C85032-6539-CE66-1471-C13C157F073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88A55B9-08E0-CD80-85BA-23AD76DA9EB0}"/>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5" name="フッター プレースホルダー 4">
            <a:extLst>
              <a:ext uri="{FF2B5EF4-FFF2-40B4-BE49-F238E27FC236}">
                <a16:creationId xmlns:a16="http://schemas.microsoft.com/office/drawing/2014/main" id="{B4DD3C7B-901A-9D3A-69F1-BC6025454499}"/>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E98C6CCA-845B-FBD2-DF99-7929D6449D4B}"/>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2334581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D6155C-7C61-D625-29BC-5DB31548DBD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D831CF7-1820-B77D-B168-0BC7CC70586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2436804-5B5B-E5A8-76E2-CF6DECFE60AA}"/>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5" name="フッター プレースホルダー 4">
            <a:extLst>
              <a:ext uri="{FF2B5EF4-FFF2-40B4-BE49-F238E27FC236}">
                <a16:creationId xmlns:a16="http://schemas.microsoft.com/office/drawing/2014/main" id="{17986D5D-6B72-E483-0BDC-921F649C5F6C}"/>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E6E38BFA-4EC5-2205-5171-D29427585217}"/>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2007308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C292F5E-876F-969B-3721-E88A4E8E597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7CD8C8-14FB-4921-B30B-BFFC6920C3DD}"/>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36F4E0C-F5A5-C83B-22E8-3492B87825D7}"/>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5" name="フッター プレースホルダー 4">
            <a:extLst>
              <a:ext uri="{FF2B5EF4-FFF2-40B4-BE49-F238E27FC236}">
                <a16:creationId xmlns:a16="http://schemas.microsoft.com/office/drawing/2014/main" id="{A91A47EE-54D3-74D8-9572-0BA6515983FA}"/>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BF246527-303F-B573-B6FF-D82BCF76A0C3}"/>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2209971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690258"/>
            <a:ext cx="7772400" cy="311624"/>
          </a:xfrm>
          <a:prstGeom prst="rect">
            <a:avLst/>
          </a:prstGeom>
        </p:spPr>
        <p:txBody>
          <a:bodyPr wrap="square" lIns="0" tIns="0" rIns="0" bIns="0">
            <a:spAutoFit/>
          </a:bodyPr>
          <a:lstStyle>
            <a:lvl1pPr>
              <a:defRPr sz="2250" b="0" i="0">
                <a:solidFill>
                  <a:srgbClr val="F6676D"/>
                </a:solidFill>
                <a:latin typeface="Franklin Gothic Medium"/>
                <a:cs typeface="Franklin Gothic Medium"/>
              </a:defRPr>
            </a:lvl1pPr>
          </a:lstStyle>
          <a:p>
            <a:endParaRPr/>
          </a:p>
        </p:txBody>
      </p:sp>
      <p:sp>
        <p:nvSpPr>
          <p:cNvPr id="3" name="Holder 3"/>
          <p:cNvSpPr>
            <a:spLocks noGrp="1"/>
          </p:cNvSpPr>
          <p:nvPr>
            <p:ph type="subTitle" idx="4"/>
          </p:nvPr>
        </p:nvSpPr>
        <p:spPr>
          <a:xfrm>
            <a:off x="1371600" y="3840480"/>
            <a:ext cx="6400800" cy="129907"/>
          </a:xfrm>
          <a:prstGeom prst="rect">
            <a:avLst/>
          </a:prstGeom>
        </p:spPr>
        <p:txBody>
          <a:bodyPr wrap="square" lIns="0" tIns="0" rIns="0" bIns="0">
            <a:spAutoFit/>
          </a:bodyPr>
          <a:lstStyle>
            <a:lvl1pPr>
              <a:defRPr sz="938" b="0" i="0">
                <a:solidFill>
                  <a:srgbClr val="3A3657"/>
                </a:solidFill>
                <a:latin typeface="Palatino Linotype"/>
                <a:cs typeface="Palatino Linotype"/>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471199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10/28/2025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645674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50" b="0" i="0">
                <a:solidFill>
                  <a:srgbClr val="F6676D"/>
                </a:solidFill>
                <a:latin typeface="Franklin Gothic Medium"/>
                <a:cs typeface="Franklin Gothic Medium"/>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10/28/2025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338346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3875A4-59C8-77AD-E074-D88406DEA57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64D8F77-2A5A-5851-4682-EC89E9C2AA9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E1CE67-A520-2B43-22E5-815098FE85F5}"/>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5" name="フッター プレースホルダー 4">
            <a:extLst>
              <a:ext uri="{FF2B5EF4-FFF2-40B4-BE49-F238E27FC236}">
                <a16:creationId xmlns:a16="http://schemas.microsoft.com/office/drawing/2014/main" id="{59CDE68B-A0B4-F6DC-4DC3-16B666E2B916}"/>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9F1E7F7D-0D07-D1FA-8E70-0A3C5D88E04F}"/>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35582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5903D9-CD36-77E5-065B-B14EC5751819}"/>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FDD4878-A319-E40E-2264-82981D19DD6D}"/>
              </a:ext>
            </a:extLst>
          </p:cNvPr>
          <p:cNvSpPr>
            <a:spLocks noGrp="1"/>
          </p:cNvSpPr>
          <p:nvPr>
            <p:ph type="body" idx="1"/>
          </p:nvPr>
        </p:nvSpPr>
        <p:spPr>
          <a:xfrm>
            <a:off x="623888" y="4589464"/>
            <a:ext cx="78867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EDFC8B8-71E1-EDEC-3607-A8693D4DCCD6}"/>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5" name="フッター プレースホルダー 4">
            <a:extLst>
              <a:ext uri="{FF2B5EF4-FFF2-40B4-BE49-F238E27FC236}">
                <a16:creationId xmlns:a16="http://schemas.microsoft.com/office/drawing/2014/main" id="{6E74E0D3-7C58-720F-1644-845305B216B3}"/>
              </a:ext>
            </a:extLst>
          </p:cNvPr>
          <p:cNvSpPr>
            <a:spLocks noGrp="1"/>
          </p:cNvSpPr>
          <p:nvPr>
            <p:ph type="ftr" sz="quarter" idx="11"/>
          </p:nvPr>
        </p:nvSpPr>
        <p:spPr/>
        <p:txBody>
          <a:bodyPr/>
          <a:lstStyle/>
          <a:p>
            <a:endParaRPr lang="en-US" dirty="0"/>
          </a:p>
        </p:txBody>
      </p:sp>
      <p:sp>
        <p:nvSpPr>
          <p:cNvPr id="6" name="スライド番号プレースホルダー 5">
            <a:extLst>
              <a:ext uri="{FF2B5EF4-FFF2-40B4-BE49-F238E27FC236}">
                <a16:creationId xmlns:a16="http://schemas.microsoft.com/office/drawing/2014/main" id="{C1FBE650-CCB5-9F4D-D343-83FF7638EA4C}"/>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962665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B6079F-0E69-6C5F-D442-2440993FD86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E9FDCEC-EC86-E8C5-B98D-D444B64260CC}"/>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8F344D4-30B4-77F0-2319-4870336D26B2}"/>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F955B9C-1830-291F-1A6E-4239E36FF4EB}"/>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6" name="フッター プレースホルダー 5">
            <a:extLst>
              <a:ext uri="{FF2B5EF4-FFF2-40B4-BE49-F238E27FC236}">
                <a16:creationId xmlns:a16="http://schemas.microsoft.com/office/drawing/2014/main" id="{A6F41034-4B9B-D305-441E-DED8AD79F80D}"/>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AE2E205B-BE27-DF7F-7883-0CBDEF7A56E9}"/>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4106457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903086-67FE-17BD-B7AD-D2A05D62CC0C}"/>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BCA3CFD-398B-BE3D-9459-A8C6A969C8C0}"/>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A334B3E-EB56-1FBC-9E25-4EDD90F7AAB5}"/>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0E24788-E01D-974B-EA9B-7C94385EB357}"/>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50FF8E9-25B2-9A6D-B8D4-E72E00B9C2F0}"/>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CBB8A4A-D298-107B-124C-F83ED4837FD2}"/>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8" name="フッター プレースホルダー 7">
            <a:extLst>
              <a:ext uri="{FF2B5EF4-FFF2-40B4-BE49-F238E27FC236}">
                <a16:creationId xmlns:a16="http://schemas.microsoft.com/office/drawing/2014/main" id="{EC1A5829-1D6D-EB42-5A63-746665EDECFA}"/>
              </a:ext>
            </a:extLst>
          </p:cNvPr>
          <p:cNvSpPr>
            <a:spLocks noGrp="1"/>
          </p:cNvSpPr>
          <p:nvPr>
            <p:ph type="ftr" sz="quarter" idx="11"/>
          </p:nvPr>
        </p:nvSpPr>
        <p:spPr/>
        <p:txBody>
          <a:bodyPr/>
          <a:lstStyle/>
          <a:p>
            <a:endParaRPr lang="en-US" dirty="0"/>
          </a:p>
        </p:txBody>
      </p:sp>
      <p:sp>
        <p:nvSpPr>
          <p:cNvPr id="9" name="スライド番号プレースホルダー 8">
            <a:extLst>
              <a:ext uri="{FF2B5EF4-FFF2-40B4-BE49-F238E27FC236}">
                <a16:creationId xmlns:a16="http://schemas.microsoft.com/office/drawing/2014/main" id="{F17A1B0B-3445-0444-666C-34BB370C67E7}"/>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5481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22AC06-064D-348E-A56A-14617E20628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C0B6B90-F8AC-66B7-DC57-5B078E214BD9}"/>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4" name="フッター プレースホルダー 3">
            <a:extLst>
              <a:ext uri="{FF2B5EF4-FFF2-40B4-BE49-F238E27FC236}">
                <a16:creationId xmlns:a16="http://schemas.microsoft.com/office/drawing/2014/main" id="{E9B2055F-2F40-ADAB-4521-5D43F0532DBC}"/>
              </a:ext>
            </a:extLst>
          </p:cNvPr>
          <p:cNvSpPr>
            <a:spLocks noGrp="1"/>
          </p:cNvSpPr>
          <p:nvPr>
            <p:ph type="ftr" sz="quarter" idx="11"/>
          </p:nvPr>
        </p:nvSpPr>
        <p:spPr/>
        <p:txBody>
          <a:bodyPr/>
          <a:lstStyle/>
          <a:p>
            <a:endParaRPr lang="en-US" dirty="0"/>
          </a:p>
        </p:txBody>
      </p:sp>
      <p:sp>
        <p:nvSpPr>
          <p:cNvPr id="5" name="スライド番号プレースホルダー 4">
            <a:extLst>
              <a:ext uri="{FF2B5EF4-FFF2-40B4-BE49-F238E27FC236}">
                <a16:creationId xmlns:a16="http://schemas.microsoft.com/office/drawing/2014/main" id="{146B8869-A5DD-AB74-E003-E81855A11BFF}"/>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1879244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8314EDE-73F0-637C-589F-95AD8D32CA7E}"/>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3" name="フッター プレースホルダー 2">
            <a:extLst>
              <a:ext uri="{FF2B5EF4-FFF2-40B4-BE49-F238E27FC236}">
                <a16:creationId xmlns:a16="http://schemas.microsoft.com/office/drawing/2014/main" id="{49F7679C-287E-CFC3-C6C1-AC21BB9F6BFF}"/>
              </a:ext>
            </a:extLst>
          </p:cNvPr>
          <p:cNvSpPr>
            <a:spLocks noGrp="1"/>
          </p:cNvSpPr>
          <p:nvPr>
            <p:ph type="ftr" sz="quarter" idx="11"/>
          </p:nvPr>
        </p:nvSpPr>
        <p:spPr/>
        <p:txBody>
          <a:bodyPr/>
          <a:lstStyle/>
          <a:p>
            <a:endParaRPr lang="en-US" dirty="0"/>
          </a:p>
        </p:txBody>
      </p:sp>
      <p:sp>
        <p:nvSpPr>
          <p:cNvPr id="4" name="スライド番号プレースホルダー 3">
            <a:extLst>
              <a:ext uri="{FF2B5EF4-FFF2-40B4-BE49-F238E27FC236}">
                <a16:creationId xmlns:a16="http://schemas.microsoft.com/office/drawing/2014/main" id="{1347E866-D9B1-D624-F656-D2E2BBDD0BF4}"/>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150586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A3922C-4937-078A-451A-8FDE6CD99B0C}"/>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3C9DA7-D375-E4B7-7ABC-F6B6177C7FE9}"/>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5AA8BDE-E03C-5FAC-E750-92BD23A6331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149FD0D-B12C-41F0-6945-3EE47D7179F9}"/>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6" name="フッター プレースホルダー 5">
            <a:extLst>
              <a:ext uri="{FF2B5EF4-FFF2-40B4-BE49-F238E27FC236}">
                <a16:creationId xmlns:a16="http://schemas.microsoft.com/office/drawing/2014/main" id="{AC4EBCBE-A2F7-DAAA-76C2-8BE143AB9BC7}"/>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F6A3A144-36FC-5F7C-622F-8DEE51EB47B6}"/>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301176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FA370-4908-573A-69F1-45A57F242323}"/>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2BBC062-88D5-A98D-6D5E-0549E4686C7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7B0B4DBA-FFDC-AE14-8AF6-CC38F2431DD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04E494F-B1BB-3292-750C-9366542DD8E3}"/>
              </a:ext>
            </a:extLst>
          </p:cNvPr>
          <p:cNvSpPr>
            <a:spLocks noGrp="1"/>
          </p:cNvSpPr>
          <p:nvPr>
            <p:ph type="dt" sz="half" idx="10"/>
          </p:nvPr>
        </p:nvSpPr>
        <p:spPr/>
        <p:txBody>
          <a:bodyPr/>
          <a:lstStyle/>
          <a:p>
            <a:fld id="{5BCAD085-E8A6-8845-BD4E-CB4CCA059FC4}" type="datetimeFigureOut">
              <a:rPr lang="en-US" smtClean="0"/>
              <a:pPr/>
              <a:t>10/28/2025</a:t>
            </a:fld>
            <a:endParaRPr lang="en-US" dirty="0"/>
          </a:p>
        </p:txBody>
      </p:sp>
      <p:sp>
        <p:nvSpPr>
          <p:cNvPr id="6" name="フッター プレースホルダー 5">
            <a:extLst>
              <a:ext uri="{FF2B5EF4-FFF2-40B4-BE49-F238E27FC236}">
                <a16:creationId xmlns:a16="http://schemas.microsoft.com/office/drawing/2014/main" id="{42FB3BF2-6DC0-3188-B923-F8C479119B2B}"/>
              </a:ext>
            </a:extLst>
          </p:cNvPr>
          <p:cNvSpPr>
            <a:spLocks noGrp="1"/>
          </p:cNvSpPr>
          <p:nvPr>
            <p:ph type="ftr" sz="quarter" idx="11"/>
          </p:nvPr>
        </p:nvSpPr>
        <p:spPr/>
        <p:txBody>
          <a:bodyPr/>
          <a:lstStyle/>
          <a:p>
            <a:endParaRPr lang="en-US" dirty="0"/>
          </a:p>
        </p:txBody>
      </p:sp>
      <p:sp>
        <p:nvSpPr>
          <p:cNvPr id="7" name="スライド番号プレースホルダー 6">
            <a:extLst>
              <a:ext uri="{FF2B5EF4-FFF2-40B4-BE49-F238E27FC236}">
                <a16:creationId xmlns:a16="http://schemas.microsoft.com/office/drawing/2014/main" id="{CBB3B8E7-53F8-33A7-942C-EC3930BDAC06}"/>
              </a:ext>
            </a:extLst>
          </p:cNvPr>
          <p:cNvSpPr>
            <a:spLocks noGrp="1"/>
          </p:cNvSpPr>
          <p:nvPr>
            <p:ph type="sldNum" sz="quarter" idx="12"/>
          </p:nvPr>
        </p:nvSpPr>
        <p:spPr/>
        <p:txBody>
          <a:body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548136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7070A70-DD17-0A79-C6BF-285CE7B2E4C1}"/>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2C050AE-B443-551E-EF6B-5AD640897DB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26DBAE-D8C5-A14C-89CB-7CC6FCDF4CC1}"/>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5BCAD085-E8A6-8845-BD4E-CB4CCA059FC4}" type="datetimeFigureOut">
              <a:rPr lang="en-US" smtClean="0"/>
              <a:pPr/>
              <a:t>10/28/2025</a:t>
            </a:fld>
            <a:endParaRPr lang="en-US" dirty="0"/>
          </a:p>
        </p:txBody>
      </p:sp>
      <p:sp>
        <p:nvSpPr>
          <p:cNvPr id="5" name="フッター プレースホルダー 4">
            <a:extLst>
              <a:ext uri="{FF2B5EF4-FFF2-40B4-BE49-F238E27FC236}">
                <a16:creationId xmlns:a16="http://schemas.microsoft.com/office/drawing/2014/main" id="{12225A3E-3F3B-CDB1-7957-0A0381871A9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dirty="0"/>
          </a:p>
        </p:txBody>
      </p:sp>
      <p:sp>
        <p:nvSpPr>
          <p:cNvPr id="6" name="スライド番号プレースホルダー 5">
            <a:extLst>
              <a:ext uri="{FF2B5EF4-FFF2-40B4-BE49-F238E27FC236}">
                <a16:creationId xmlns:a16="http://schemas.microsoft.com/office/drawing/2014/main" id="{169C00C4-410F-9C7E-5FB4-EFE2190EAB4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C1FF6DA9-008F-8B48-92A6-B652298478BF}" type="slidenum">
              <a:rPr lang="en-US" smtClean="0"/>
              <a:pPr/>
              <a:t>‹#›</a:t>
            </a:fld>
            <a:endParaRPr lang="en-US" dirty="0"/>
          </a:p>
        </p:txBody>
      </p:sp>
    </p:spTree>
    <p:extLst>
      <p:ext uri="{BB962C8B-B14F-4D97-AF65-F5344CB8AC3E}">
        <p14:creationId xmlns:p14="http://schemas.microsoft.com/office/powerpoint/2010/main" val="36841902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 Id="rId9" Type="http://schemas.openxmlformats.org/officeDocument/2006/relationships/image" Target="../media/image23.jpg"/></Relationships>
</file>

<file path=ppt/slides/_rels/slide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4571" y="857250"/>
            <a:ext cx="9153525" cy="5148263"/>
            <a:chOff x="-6095" y="0"/>
            <a:chExt cx="12204700" cy="6864350"/>
          </a:xfrm>
        </p:grpSpPr>
        <p:pic>
          <p:nvPicPr>
            <p:cNvPr id="3" name="object 3"/>
            <p:cNvPicPr/>
            <p:nvPr/>
          </p:nvPicPr>
          <p:blipFill>
            <a:blip r:embed="rId2" cstate="print"/>
            <a:stretch>
              <a:fillRect/>
            </a:stretch>
          </p:blipFill>
          <p:spPr>
            <a:xfrm>
              <a:off x="0" y="0"/>
              <a:ext cx="12192000" cy="6236208"/>
            </a:xfrm>
            <a:prstGeom prst="rect">
              <a:avLst/>
            </a:prstGeom>
          </p:spPr>
        </p:pic>
        <p:sp>
          <p:nvSpPr>
            <p:cNvPr id="4" name="object 4"/>
            <p:cNvSpPr/>
            <p:nvPr/>
          </p:nvSpPr>
          <p:spPr>
            <a:xfrm>
              <a:off x="0" y="5900928"/>
              <a:ext cx="12192000" cy="957580"/>
            </a:xfrm>
            <a:custGeom>
              <a:avLst/>
              <a:gdLst/>
              <a:ahLst/>
              <a:cxnLst/>
              <a:rect l="l" t="t" r="r" b="b"/>
              <a:pathLst>
                <a:path w="12192000" h="957579">
                  <a:moveTo>
                    <a:pt x="12192000" y="0"/>
                  </a:moveTo>
                  <a:lnTo>
                    <a:pt x="0" y="0"/>
                  </a:lnTo>
                  <a:lnTo>
                    <a:pt x="0" y="957072"/>
                  </a:lnTo>
                  <a:lnTo>
                    <a:pt x="12192000" y="957072"/>
                  </a:lnTo>
                  <a:lnTo>
                    <a:pt x="12192000" y="0"/>
                  </a:lnTo>
                  <a:close/>
                </a:path>
              </a:pathLst>
            </a:custGeom>
            <a:solidFill>
              <a:srgbClr val="080C2E"/>
            </a:solidFill>
          </p:spPr>
          <p:txBody>
            <a:bodyPr wrap="square" lIns="0" tIns="0" rIns="0" bIns="0" rtlCol="0"/>
            <a:lstStyle/>
            <a:p>
              <a:endParaRPr sz="1350"/>
            </a:p>
          </p:txBody>
        </p:sp>
        <p:sp>
          <p:nvSpPr>
            <p:cNvPr id="5" name="object 5"/>
            <p:cNvSpPr/>
            <p:nvPr/>
          </p:nvSpPr>
          <p:spPr>
            <a:xfrm>
              <a:off x="0" y="5900928"/>
              <a:ext cx="12192000" cy="957580"/>
            </a:xfrm>
            <a:custGeom>
              <a:avLst/>
              <a:gdLst/>
              <a:ahLst/>
              <a:cxnLst/>
              <a:rect l="l" t="t" r="r" b="b"/>
              <a:pathLst>
                <a:path w="12192000" h="957579">
                  <a:moveTo>
                    <a:pt x="0" y="957072"/>
                  </a:moveTo>
                  <a:lnTo>
                    <a:pt x="12192000" y="957072"/>
                  </a:lnTo>
                  <a:lnTo>
                    <a:pt x="12192000" y="0"/>
                  </a:lnTo>
                  <a:lnTo>
                    <a:pt x="0" y="0"/>
                  </a:lnTo>
                  <a:lnTo>
                    <a:pt x="0" y="957072"/>
                  </a:lnTo>
                  <a:close/>
                </a:path>
              </a:pathLst>
            </a:custGeom>
            <a:ln w="12192">
              <a:solidFill>
                <a:srgbClr val="2E528F"/>
              </a:solidFill>
            </a:ln>
          </p:spPr>
          <p:txBody>
            <a:bodyPr wrap="square" lIns="0" tIns="0" rIns="0" bIns="0" rtlCol="0"/>
            <a:lstStyle/>
            <a:p>
              <a:endParaRPr sz="1350"/>
            </a:p>
          </p:txBody>
        </p:sp>
        <p:pic>
          <p:nvPicPr>
            <p:cNvPr id="6" name="object 6"/>
            <p:cNvPicPr/>
            <p:nvPr/>
          </p:nvPicPr>
          <p:blipFill>
            <a:blip r:embed="rId3" cstate="print"/>
            <a:stretch>
              <a:fillRect/>
            </a:stretch>
          </p:blipFill>
          <p:spPr>
            <a:xfrm>
              <a:off x="5401056" y="1438655"/>
              <a:ext cx="5289804" cy="617220"/>
            </a:xfrm>
            <a:prstGeom prst="rect">
              <a:avLst/>
            </a:prstGeom>
          </p:spPr>
        </p:pic>
        <p:pic>
          <p:nvPicPr>
            <p:cNvPr id="7" name="object 7"/>
            <p:cNvPicPr/>
            <p:nvPr/>
          </p:nvPicPr>
          <p:blipFill>
            <a:blip r:embed="rId4" cstate="print"/>
            <a:stretch>
              <a:fillRect/>
            </a:stretch>
          </p:blipFill>
          <p:spPr>
            <a:xfrm>
              <a:off x="7383780" y="2189988"/>
              <a:ext cx="3273552" cy="382524"/>
            </a:xfrm>
            <a:prstGeom prst="rect">
              <a:avLst/>
            </a:prstGeom>
          </p:spPr>
        </p:pic>
      </p:grpSp>
      <p:sp>
        <p:nvSpPr>
          <p:cNvPr id="8" name="object 8"/>
          <p:cNvSpPr txBox="1"/>
          <p:nvPr/>
        </p:nvSpPr>
        <p:spPr>
          <a:xfrm>
            <a:off x="6516339" y="1546098"/>
            <a:ext cx="1400651" cy="206306"/>
          </a:xfrm>
          <a:prstGeom prst="rect">
            <a:avLst/>
          </a:prstGeom>
        </p:spPr>
        <p:txBody>
          <a:bodyPr vert="horz" wrap="square" lIns="0" tIns="10001" rIns="0" bIns="0" rtlCol="0">
            <a:spAutoFit/>
          </a:bodyPr>
          <a:lstStyle/>
          <a:p>
            <a:pPr marL="9525">
              <a:spcBef>
                <a:spcPts val="79"/>
              </a:spcBef>
            </a:pPr>
            <a:r>
              <a:rPr sz="1275" dirty="0">
                <a:solidFill>
                  <a:srgbClr val="FCEED9"/>
                </a:solidFill>
                <a:latin typeface="Franklin Gothic Medium"/>
                <a:cs typeface="Franklin Gothic Medium"/>
              </a:rPr>
              <a:t>I</a:t>
            </a:r>
            <a:r>
              <a:rPr sz="1275" spc="-11" dirty="0">
                <a:solidFill>
                  <a:srgbClr val="FCEED9"/>
                </a:solidFill>
                <a:latin typeface="Franklin Gothic Medium"/>
                <a:cs typeface="Franklin Gothic Medium"/>
              </a:rPr>
              <a:t> </a:t>
            </a:r>
            <a:r>
              <a:rPr sz="1275" dirty="0">
                <a:solidFill>
                  <a:srgbClr val="FCEED9"/>
                </a:solidFill>
                <a:latin typeface="Franklin Gothic Medium"/>
                <a:cs typeface="Franklin Gothic Medium"/>
              </a:rPr>
              <a:t>N</a:t>
            </a:r>
            <a:r>
              <a:rPr sz="1275" spc="-15" dirty="0">
                <a:solidFill>
                  <a:srgbClr val="FCEED9"/>
                </a:solidFill>
                <a:latin typeface="Franklin Gothic Medium"/>
                <a:cs typeface="Franklin Gothic Medium"/>
              </a:rPr>
              <a:t> </a:t>
            </a:r>
            <a:r>
              <a:rPr sz="1275" dirty="0">
                <a:solidFill>
                  <a:srgbClr val="FCEED9"/>
                </a:solidFill>
                <a:latin typeface="Franklin Gothic Medium"/>
                <a:cs typeface="Franklin Gothic Medium"/>
              </a:rPr>
              <a:t>T</a:t>
            </a:r>
            <a:r>
              <a:rPr sz="1275" spc="-4" dirty="0">
                <a:solidFill>
                  <a:srgbClr val="FCEED9"/>
                </a:solidFill>
                <a:latin typeface="Franklin Gothic Medium"/>
                <a:cs typeface="Franklin Gothic Medium"/>
              </a:rPr>
              <a:t> </a:t>
            </a:r>
            <a:r>
              <a:rPr sz="1275" dirty="0">
                <a:solidFill>
                  <a:srgbClr val="FCEED9"/>
                </a:solidFill>
                <a:latin typeface="Franklin Gothic Medium"/>
                <a:cs typeface="Franklin Gothic Medium"/>
              </a:rPr>
              <a:t>R</a:t>
            </a:r>
            <a:r>
              <a:rPr sz="1275" spc="-23" dirty="0">
                <a:solidFill>
                  <a:srgbClr val="FCEED9"/>
                </a:solidFill>
                <a:latin typeface="Franklin Gothic Medium"/>
                <a:cs typeface="Franklin Gothic Medium"/>
              </a:rPr>
              <a:t> </a:t>
            </a:r>
            <a:r>
              <a:rPr sz="1275" dirty="0">
                <a:solidFill>
                  <a:srgbClr val="FCEED9"/>
                </a:solidFill>
                <a:latin typeface="Franklin Gothic Medium"/>
                <a:cs typeface="Franklin Gothic Medium"/>
              </a:rPr>
              <a:t>O</a:t>
            </a:r>
            <a:r>
              <a:rPr sz="1275" spc="-11" dirty="0">
                <a:solidFill>
                  <a:srgbClr val="FCEED9"/>
                </a:solidFill>
                <a:latin typeface="Franklin Gothic Medium"/>
                <a:cs typeface="Franklin Gothic Medium"/>
              </a:rPr>
              <a:t> </a:t>
            </a:r>
            <a:r>
              <a:rPr sz="1275" dirty="0">
                <a:solidFill>
                  <a:srgbClr val="FCEED9"/>
                </a:solidFill>
                <a:latin typeface="Franklin Gothic Medium"/>
                <a:cs typeface="Franklin Gothic Medium"/>
              </a:rPr>
              <a:t>D</a:t>
            </a:r>
            <a:r>
              <a:rPr sz="1275" spc="-11" dirty="0">
                <a:solidFill>
                  <a:srgbClr val="FCEED9"/>
                </a:solidFill>
                <a:latin typeface="Franklin Gothic Medium"/>
                <a:cs typeface="Franklin Gothic Medium"/>
              </a:rPr>
              <a:t> </a:t>
            </a:r>
            <a:r>
              <a:rPr sz="1275" dirty="0">
                <a:solidFill>
                  <a:srgbClr val="FCEED9"/>
                </a:solidFill>
                <a:latin typeface="Franklin Gothic Medium"/>
                <a:cs typeface="Franklin Gothic Medium"/>
              </a:rPr>
              <a:t>U</a:t>
            </a:r>
            <a:r>
              <a:rPr sz="1275" spc="-15" dirty="0">
                <a:solidFill>
                  <a:srgbClr val="FCEED9"/>
                </a:solidFill>
                <a:latin typeface="Franklin Gothic Medium"/>
                <a:cs typeface="Franklin Gothic Medium"/>
              </a:rPr>
              <a:t> </a:t>
            </a:r>
            <a:r>
              <a:rPr sz="1275" dirty="0">
                <a:solidFill>
                  <a:srgbClr val="FCEED9"/>
                </a:solidFill>
                <a:latin typeface="Franklin Gothic Medium"/>
                <a:cs typeface="Franklin Gothic Medium"/>
              </a:rPr>
              <a:t>C</a:t>
            </a:r>
            <a:r>
              <a:rPr sz="1275" spc="-8" dirty="0">
                <a:solidFill>
                  <a:srgbClr val="FCEED9"/>
                </a:solidFill>
                <a:latin typeface="Franklin Gothic Medium"/>
                <a:cs typeface="Franklin Gothic Medium"/>
              </a:rPr>
              <a:t> </a:t>
            </a:r>
            <a:r>
              <a:rPr sz="1275" dirty="0">
                <a:solidFill>
                  <a:srgbClr val="FCEED9"/>
                </a:solidFill>
                <a:latin typeface="Franklin Gothic Medium"/>
                <a:cs typeface="Franklin Gothic Medium"/>
              </a:rPr>
              <a:t>I</a:t>
            </a:r>
            <a:r>
              <a:rPr sz="1275" spc="-11" dirty="0">
                <a:solidFill>
                  <a:srgbClr val="FCEED9"/>
                </a:solidFill>
                <a:latin typeface="Franklin Gothic Medium"/>
                <a:cs typeface="Franklin Gothic Medium"/>
              </a:rPr>
              <a:t> </a:t>
            </a:r>
            <a:r>
              <a:rPr sz="1275" dirty="0">
                <a:solidFill>
                  <a:srgbClr val="FCEED9"/>
                </a:solidFill>
                <a:latin typeface="Franklin Gothic Medium"/>
                <a:cs typeface="Franklin Gothic Medium"/>
              </a:rPr>
              <a:t>N</a:t>
            </a:r>
            <a:r>
              <a:rPr sz="1275" spc="-11" dirty="0">
                <a:solidFill>
                  <a:srgbClr val="FCEED9"/>
                </a:solidFill>
                <a:latin typeface="Franklin Gothic Medium"/>
                <a:cs typeface="Franklin Gothic Medium"/>
              </a:rPr>
              <a:t> </a:t>
            </a:r>
            <a:r>
              <a:rPr sz="1275" spc="-38" dirty="0">
                <a:solidFill>
                  <a:srgbClr val="FCEED9"/>
                </a:solidFill>
                <a:latin typeface="Franklin Gothic Medium"/>
                <a:cs typeface="Franklin Gothic Medium"/>
              </a:rPr>
              <a:t>G</a:t>
            </a:r>
            <a:endParaRPr sz="1275">
              <a:latin typeface="Franklin Gothic Medium"/>
              <a:cs typeface="Franklin Gothic Medium"/>
            </a:endParaRPr>
          </a:p>
        </p:txBody>
      </p:sp>
      <p:sp>
        <p:nvSpPr>
          <p:cNvPr id="9" name="object 9"/>
          <p:cNvSpPr txBox="1"/>
          <p:nvPr/>
        </p:nvSpPr>
        <p:spPr>
          <a:xfrm>
            <a:off x="5012340" y="5405323"/>
            <a:ext cx="2904172" cy="263053"/>
          </a:xfrm>
          <a:prstGeom prst="rect">
            <a:avLst/>
          </a:prstGeom>
        </p:spPr>
        <p:txBody>
          <a:bodyPr vert="horz" wrap="square" lIns="0" tIns="9049" rIns="0" bIns="0" rtlCol="0">
            <a:spAutoFit/>
          </a:bodyPr>
          <a:lstStyle/>
          <a:p>
            <a:pPr marL="9525">
              <a:spcBef>
                <a:spcPts val="71"/>
              </a:spcBef>
              <a:tabLst>
                <a:tab pos="1083469" algn="l"/>
              </a:tabLst>
            </a:pPr>
            <a:r>
              <a:rPr sz="1650" spc="-15" dirty="0">
                <a:solidFill>
                  <a:srgbClr val="FCEED9"/>
                </a:solidFill>
                <a:latin typeface="Franklin Gothic Medium"/>
                <a:cs typeface="Franklin Gothic Medium"/>
              </a:rPr>
              <a:t>L</a:t>
            </a:r>
            <a:r>
              <a:rPr sz="1650" spc="-98"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A</a:t>
            </a:r>
            <a:r>
              <a:rPr sz="1650" spc="-139"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U</a:t>
            </a:r>
            <a:r>
              <a:rPr sz="1650" spc="-94" dirty="0">
                <a:solidFill>
                  <a:srgbClr val="FCEED9"/>
                </a:solidFill>
                <a:latin typeface="Franklin Gothic Medium"/>
                <a:cs typeface="Franklin Gothic Medium"/>
              </a:rPr>
              <a:t> </a:t>
            </a:r>
            <a:r>
              <a:rPr sz="1650" dirty="0">
                <a:solidFill>
                  <a:srgbClr val="FCEED9"/>
                </a:solidFill>
                <a:latin typeface="Franklin Gothic Medium"/>
                <a:cs typeface="Franklin Gothic Medium"/>
              </a:rPr>
              <a:t>N</a:t>
            </a:r>
            <a:r>
              <a:rPr sz="1650" spc="-98"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C</a:t>
            </a:r>
            <a:r>
              <a:rPr sz="1650" spc="-98" dirty="0">
                <a:solidFill>
                  <a:srgbClr val="FCEED9"/>
                </a:solidFill>
                <a:latin typeface="Franklin Gothic Medium"/>
                <a:cs typeface="Franklin Gothic Medium"/>
              </a:rPr>
              <a:t> </a:t>
            </a:r>
            <a:r>
              <a:rPr sz="1650" spc="-38" dirty="0">
                <a:solidFill>
                  <a:srgbClr val="FCEED9"/>
                </a:solidFill>
                <a:latin typeface="Franklin Gothic Medium"/>
                <a:cs typeface="Franklin Gothic Medium"/>
              </a:rPr>
              <a:t>H</a:t>
            </a:r>
            <a:r>
              <a:rPr sz="1650" dirty="0">
                <a:solidFill>
                  <a:srgbClr val="FCEED9"/>
                </a:solidFill>
                <a:latin typeface="Franklin Gothic Medium"/>
                <a:cs typeface="Franklin Gothic Medium"/>
              </a:rPr>
              <a:t>	P</a:t>
            </a:r>
            <a:r>
              <a:rPr sz="1650" spc="-98"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R</a:t>
            </a:r>
            <a:r>
              <a:rPr sz="1650" spc="-94" dirty="0">
                <a:solidFill>
                  <a:srgbClr val="FCEED9"/>
                </a:solidFill>
                <a:latin typeface="Franklin Gothic Medium"/>
                <a:cs typeface="Franklin Gothic Medium"/>
              </a:rPr>
              <a:t> </a:t>
            </a:r>
            <a:r>
              <a:rPr sz="1650" dirty="0">
                <a:solidFill>
                  <a:srgbClr val="FCEED9"/>
                </a:solidFill>
                <a:latin typeface="Franklin Gothic Medium"/>
                <a:cs typeface="Franklin Gothic Medium"/>
              </a:rPr>
              <a:t>E</a:t>
            </a:r>
            <a:r>
              <a:rPr sz="1650" spc="-101"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S</a:t>
            </a:r>
            <a:r>
              <a:rPr sz="1650" spc="-94" dirty="0">
                <a:solidFill>
                  <a:srgbClr val="FCEED9"/>
                </a:solidFill>
                <a:latin typeface="Franklin Gothic Medium"/>
                <a:cs typeface="Franklin Gothic Medium"/>
              </a:rPr>
              <a:t> </a:t>
            </a:r>
            <a:r>
              <a:rPr sz="1650" dirty="0">
                <a:solidFill>
                  <a:srgbClr val="FCEED9"/>
                </a:solidFill>
                <a:latin typeface="Franklin Gothic Medium"/>
                <a:cs typeface="Franklin Gothic Medium"/>
              </a:rPr>
              <a:t>E</a:t>
            </a:r>
            <a:r>
              <a:rPr sz="1650" spc="-98" dirty="0">
                <a:solidFill>
                  <a:srgbClr val="FCEED9"/>
                </a:solidFill>
                <a:latin typeface="Franklin Gothic Medium"/>
                <a:cs typeface="Franklin Gothic Medium"/>
              </a:rPr>
              <a:t> </a:t>
            </a:r>
            <a:r>
              <a:rPr sz="1650" dirty="0">
                <a:solidFill>
                  <a:srgbClr val="FCEED9"/>
                </a:solidFill>
                <a:latin typeface="Franklin Gothic Medium"/>
                <a:cs typeface="Franklin Gothic Medium"/>
              </a:rPr>
              <a:t>N</a:t>
            </a:r>
            <a:r>
              <a:rPr sz="1650" spc="-101"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T</a:t>
            </a:r>
            <a:r>
              <a:rPr sz="1650" spc="-184"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A</a:t>
            </a:r>
            <a:r>
              <a:rPr sz="1650" spc="-195" dirty="0">
                <a:solidFill>
                  <a:srgbClr val="FCEED9"/>
                </a:solidFill>
                <a:latin typeface="Franklin Gothic Medium"/>
                <a:cs typeface="Franklin Gothic Medium"/>
              </a:rPr>
              <a:t> </a:t>
            </a:r>
            <a:r>
              <a:rPr sz="1650" spc="-15" dirty="0">
                <a:solidFill>
                  <a:srgbClr val="FCEED9"/>
                </a:solidFill>
                <a:latin typeface="Franklin Gothic Medium"/>
                <a:cs typeface="Franklin Gothic Medium"/>
              </a:rPr>
              <a:t>T</a:t>
            </a:r>
            <a:r>
              <a:rPr sz="1650" spc="-101" dirty="0">
                <a:solidFill>
                  <a:srgbClr val="FCEED9"/>
                </a:solidFill>
                <a:latin typeface="Franklin Gothic Medium"/>
                <a:cs typeface="Franklin Gothic Medium"/>
              </a:rPr>
              <a:t> </a:t>
            </a:r>
            <a:r>
              <a:rPr sz="1650" dirty="0">
                <a:solidFill>
                  <a:srgbClr val="FCEED9"/>
                </a:solidFill>
                <a:latin typeface="Franklin Gothic Medium"/>
                <a:cs typeface="Franklin Gothic Medium"/>
              </a:rPr>
              <a:t>I</a:t>
            </a:r>
            <a:r>
              <a:rPr sz="1650" spc="-98" dirty="0">
                <a:solidFill>
                  <a:srgbClr val="FCEED9"/>
                </a:solidFill>
                <a:latin typeface="Franklin Gothic Medium"/>
                <a:cs typeface="Franklin Gothic Medium"/>
              </a:rPr>
              <a:t> </a:t>
            </a:r>
            <a:r>
              <a:rPr sz="1650" dirty="0">
                <a:solidFill>
                  <a:srgbClr val="FCEED9"/>
                </a:solidFill>
                <a:latin typeface="Franklin Gothic Medium"/>
                <a:cs typeface="Franklin Gothic Medium"/>
              </a:rPr>
              <a:t>O</a:t>
            </a:r>
            <a:r>
              <a:rPr sz="1650" spc="-94" dirty="0">
                <a:solidFill>
                  <a:srgbClr val="FCEED9"/>
                </a:solidFill>
                <a:latin typeface="Franklin Gothic Medium"/>
                <a:cs typeface="Franklin Gothic Medium"/>
              </a:rPr>
              <a:t> </a:t>
            </a:r>
            <a:r>
              <a:rPr sz="1650" spc="-38" dirty="0">
                <a:solidFill>
                  <a:srgbClr val="FCEED9"/>
                </a:solidFill>
                <a:latin typeface="Franklin Gothic Medium"/>
                <a:cs typeface="Franklin Gothic Medium"/>
              </a:rPr>
              <a:t>N</a:t>
            </a:r>
            <a:endParaRPr sz="1650">
              <a:latin typeface="Franklin Gothic Medium"/>
              <a:cs typeface="Franklin Gothic Medium"/>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51BF8BC8-C139-BB58-DB1A-1A93DDD0EF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28600"/>
            <a:ext cx="5072063" cy="6762750"/>
          </a:xfrm>
          <a:prstGeom prst="rect">
            <a:avLst/>
          </a:prstGeom>
        </p:spPr>
      </p:pic>
    </p:spTree>
    <p:extLst>
      <p:ext uri="{BB962C8B-B14F-4D97-AF65-F5344CB8AC3E}">
        <p14:creationId xmlns:p14="http://schemas.microsoft.com/office/powerpoint/2010/main" val="2670713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iticultural Areas">
            <a:extLst>
              <a:ext uri="{FF2B5EF4-FFF2-40B4-BE49-F238E27FC236}">
                <a16:creationId xmlns:a16="http://schemas.microsoft.com/office/drawing/2014/main" id="{E34AD6C9-D265-928D-B8DC-69401E073B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450" y="860219"/>
            <a:ext cx="6690193" cy="5180611"/>
          </a:xfrm>
          <a:prstGeom prst="rect">
            <a:avLst/>
          </a:prstGeom>
          <a:noFill/>
          <a:extLst>
            <a:ext uri="{909E8E84-426E-40DD-AFC4-6F175D3DCCD1}">
              <a14:hiddenFill xmlns:a14="http://schemas.microsoft.com/office/drawing/2010/main">
                <a:solidFill>
                  <a:srgbClr val="FFFFFF"/>
                </a:solidFill>
              </a14:hiddenFill>
            </a:ext>
          </a:extLst>
        </p:spPr>
      </p:pic>
      <p:sp>
        <p:nvSpPr>
          <p:cNvPr id="2" name="矢印: 右 1">
            <a:extLst>
              <a:ext uri="{FF2B5EF4-FFF2-40B4-BE49-F238E27FC236}">
                <a16:creationId xmlns:a16="http://schemas.microsoft.com/office/drawing/2014/main" id="{DB79196E-39A0-4588-9A0F-3B0532C86899}"/>
              </a:ext>
            </a:extLst>
          </p:cNvPr>
          <p:cNvSpPr/>
          <p:nvPr/>
        </p:nvSpPr>
        <p:spPr>
          <a:xfrm rot="12494992">
            <a:off x="5736431" y="4462463"/>
            <a:ext cx="416719" cy="200025"/>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 </a:t>
            </a:r>
            <a:endParaRPr kumimoji="1" lang="ja-JP" altLang="en-US" dirty="0"/>
          </a:p>
        </p:txBody>
      </p:sp>
      <p:pic>
        <p:nvPicPr>
          <p:cNvPr id="3" name="図 2">
            <a:extLst>
              <a:ext uri="{FF2B5EF4-FFF2-40B4-BE49-F238E27FC236}">
                <a16:creationId xmlns:a16="http://schemas.microsoft.com/office/drawing/2014/main" id="{7136CAEA-25EB-B560-DC32-C6233EFA8E68}"/>
              </a:ext>
            </a:extLst>
          </p:cNvPr>
          <p:cNvPicPr>
            <a:picLocks noChangeAspect="1"/>
          </p:cNvPicPr>
          <p:nvPr/>
        </p:nvPicPr>
        <p:blipFill>
          <a:blip r:embed="rId3"/>
          <a:stretch>
            <a:fillRect/>
          </a:stretch>
        </p:blipFill>
        <p:spPr>
          <a:xfrm rot="1757118">
            <a:off x="5269213" y="2701531"/>
            <a:ext cx="396274" cy="286537"/>
          </a:xfrm>
          <a:prstGeom prst="rect">
            <a:avLst/>
          </a:prstGeom>
        </p:spPr>
      </p:pic>
      <p:pic>
        <p:nvPicPr>
          <p:cNvPr id="4" name="図 3">
            <a:extLst>
              <a:ext uri="{FF2B5EF4-FFF2-40B4-BE49-F238E27FC236}">
                <a16:creationId xmlns:a16="http://schemas.microsoft.com/office/drawing/2014/main" id="{AF09D046-E175-050B-8C2C-6D5D8CF7FC5A}"/>
              </a:ext>
            </a:extLst>
          </p:cNvPr>
          <p:cNvPicPr>
            <a:picLocks noChangeAspect="1"/>
          </p:cNvPicPr>
          <p:nvPr/>
        </p:nvPicPr>
        <p:blipFill>
          <a:blip r:embed="rId3"/>
          <a:stretch>
            <a:fillRect/>
          </a:stretch>
        </p:blipFill>
        <p:spPr>
          <a:xfrm rot="19690801">
            <a:off x="6645251" y="2697205"/>
            <a:ext cx="396274" cy="286537"/>
          </a:xfrm>
          <a:prstGeom prst="rect">
            <a:avLst/>
          </a:prstGeom>
        </p:spPr>
      </p:pic>
    </p:spTree>
    <p:extLst>
      <p:ext uri="{BB962C8B-B14F-4D97-AF65-F5344CB8AC3E}">
        <p14:creationId xmlns:p14="http://schemas.microsoft.com/office/powerpoint/2010/main" val="328839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図 3" descr="草, 建物, 古い, テーブル が含まれている画像&#10;&#10;AI 生成コンテンツは誤りを含む可能性があります。">
            <a:extLst>
              <a:ext uri="{FF2B5EF4-FFF2-40B4-BE49-F238E27FC236}">
                <a16:creationId xmlns:a16="http://schemas.microsoft.com/office/drawing/2014/main" id="{EE83F665-A031-1B40-BEC8-9FC2C660093F}"/>
              </a:ext>
            </a:extLst>
          </p:cNvPr>
          <p:cNvPicPr>
            <a:picLocks noChangeAspect="1"/>
          </p:cNvPicPr>
          <p:nvPr/>
        </p:nvPicPr>
        <p:blipFill>
          <a:blip r:embed="rId2"/>
          <a:srcRect t="18"/>
          <a:stretch>
            <a:fillRect/>
          </a:stretch>
        </p:blipFill>
        <p:spPr>
          <a:xfrm>
            <a:off x="20" y="1282"/>
            <a:ext cx="9143980" cy="6856718"/>
          </a:xfrm>
          <a:prstGeom prst="rect">
            <a:avLst/>
          </a:prstGeom>
        </p:spPr>
      </p:pic>
      <p:sp>
        <p:nvSpPr>
          <p:cNvPr id="5" name="テキスト ボックス 4">
            <a:extLst>
              <a:ext uri="{FF2B5EF4-FFF2-40B4-BE49-F238E27FC236}">
                <a16:creationId xmlns:a16="http://schemas.microsoft.com/office/drawing/2014/main" id="{459779CC-7AFF-5CC5-8E54-624C9FF3BB40}"/>
              </a:ext>
            </a:extLst>
          </p:cNvPr>
          <p:cNvSpPr txBox="1"/>
          <p:nvPr/>
        </p:nvSpPr>
        <p:spPr>
          <a:xfrm>
            <a:off x="321733" y="334292"/>
            <a:ext cx="3701654" cy="400110"/>
          </a:xfrm>
          <a:prstGeom prst="rect">
            <a:avLst/>
          </a:prstGeom>
          <a:noFill/>
        </p:spPr>
        <p:txBody>
          <a:bodyPr wrap="none" rtlCol="0">
            <a:spAutoFit/>
          </a:bodyPr>
          <a:lstStyle/>
          <a:p>
            <a:r>
              <a:rPr lang="en-US" altLang="ja-JP" sz="2000" dirty="0">
                <a:solidFill>
                  <a:schemeClr val="bg1"/>
                </a:solidFill>
              </a:rPr>
              <a:t>Lodi </a:t>
            </a:r>
            <a:r>
              <a:rPr lang="en-US" altLang="ja-JP" sz="2000" dirty="0" err="1">
                <a:solidFill>
                  <a:schemeClr val="bg1"/>
                </a:solidFill>
              </a:rPr>
              <a:t>Trinchero</a:t>
            </a:r>
            <a:r>
              <a:rPr lang="ja-JP" altLang="en-US" sz="2000" dirty="0">
                <a:solidFill>
                  <a:schemeClr val="bg1"/>
                </a:solidFill>
              </a:rPr>
              <a:t>ワイナリー施設</a:t>
            </a:r>
            <a:endParaRPr kumimoji="1" lang="ja-JP" altLang="en-US" sz="2000" dirty="0">
              <a:solidFill>
                <a:schemeClr val="bg1"/>
              </a:solidFill>
            </a:endParaRPr>
          </a:p>
        </p:txBody>
      </p:sp>
    </p:spTree>
    <p:extLst>
      <p:ext uri="{BB962C8B-B14F-4D97-AF65-F5344CB8AC3E}">
        <p14:creationId xmlns:p14="http://schemas.microsoft.com/office/powerpoint/2010/main" val="3616484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図 3" descr="建物, テーブル, いっぱい, 座る が含まれている画像&#10;&#10;AI 生成コンテンツは誤りを含む可能性があります。">
            <a:extLst>
              <a:ext uri="{FF2B5EF4-FFF2-40B4-BE49-F238E27FC236}">
                <a16:creationId xmlns:a16="http://schemas.microsoft.com/office/drawing/2014/main" id="{35C4A72C-F128-59F7-A923-F96A57CA4CB0}"/>
              </a:ext>
            </a:extLst>
          </p:cNvPr>
          <p:cNvPicPr>
            <a:picLocks noChangeAspect="1"/>
          </p:cNvPicPr>
          <p:nvPr/>
        </p:nvPicPr>
        <p:blipFill>
          <a:blip r:embed="rId2"/>
          <a:srcRect b="19"/>
          <a:stretch>
            <a:fillRect/>
          </a:stretch>
        </p:blipFill>
        <p:spPr>
          <a:xfrm>
            <a:off x="20" y="1282"/>
            <a:ext cx="9143980" cy="6856718"/>
          </a:xfrm>
          <a:prstGeom prst="rect">
            <a:avLst/>
          </a:prstGeom>
        </p:spPr>
      </p:pic>
      <p:sp>
        <p:nvSpPr>
          <p:cNvPr id="5" name="テキスト ボックス 4">
            <a:extLst>
              <a:ext uri="{FF2B5EF4-FFF2-40B4-BE49-F238E27FC236}">
                <a16:creationId xmlns:a16="http://schemas.microsoft.com/office/drawing/2014/main" id="{4B39C260-A21E-A544-90EC-5ED3F129F0BB}"/>
              </a:ext>
            </a:extLst>
          </p:cNvPr>
          <p:cNvSpPr txBox="1"/>
          <p:nvPr/>
        </p:nvSpPr>
        <p:spPr>
          <a:xfrm>
            <a:off x="321733" y="334292"/>
            <a:ext cx="3701654" cy="400110"/>
          </a:xfrm>
          <a:prstGeom prst="rect">
            <a:avLst/>
          </a:prstGeom>
          <a:noFill/>
        </p:spPr>
        <p:txBody>
          <a:bodyPr wrap="none" rtlCol="0">
            <a:spAutoFit/>
          </a:bodyPr>
          <a:lstStyle/>
          <a:p>
            <a:r>
              <a:rPr lang="en-US" altLang="ja-JP" sz="2000" dirty="0">
                <a:solidFill>
                  <a:schemeClr val="bg1"/>
                </a:solidFill>
              </a:rPr>
              <a:t>Lodi </a:t>
            </a:r>
            <a:r>
              <a:rPr lang="en-US" altLang="ja-JP" sz="2000" dirty="0" err="1">
                <a:solidFill>
                  <a:schemeClr val="bg1"/>
                </a:solidFill>
              </a:rPr>
              <a:t>Trinchero</a:t>
            </a:r>
            <a:r>
              <a:rPr lang="ja-JP" altLang="en-US" sz="2000" dirty="0">
                <a:solidFill>
                  <a:schemeClr val="bg1"/>
                </a:solidFill>
              </a:rPr>
              <a:t>ワイナリー施設</a:t>
            </a:r>
            <a:endParaRPr kumimoji="1" lang="ja-JP" altLang="en-US" sz="2000" dirty="0">
              <a:solidFill>
                <a:schemeClr val="bg1"/>
              </a:solidFill>
            </a:endParaRPr>
          </a:p>
        </p:txBody>
      </p:sp>
    </p:spTree>
    <p:extLst>
      <p:ext uri="{BB962C8B-B14F-4D97-AF65-F5344CB8AC3E}">
        <p14:creationId xmlns:p14="http://schemas.microsoft.com/office/powerpoint/2010/main" val="2661023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図 5" descr="建物, 工場, 屋内, 金属 が含まれている画像&#10;&#10;AI 生成コンテンツは誤りを含む可能性があります。">
            <a:extLst>
              <a:ext uri="{FF2B5EF4-FFF2-40B4-BE49-F238E27FC236}">
                <a16:creationId xmlns:a16="http://schemas.microsoft.com/office/drawing/2014/main" id="{1A8F0759-E7E5-00CF-F700-2A04AE94C80B}"/>
              </a:ext>
            </a:extLst>
          </p:cNvPr>
          <p:cNvPicPr>
            <a:picLocks noChangeAspect="1"/>
          </p:cNvPicPr>
          <p:nvPr/>
        </p:nvPicPr>
        <p:blipFill>
          <a:blip r:embed="rId2"/>
          <a:srcRect b="19"/>
          <a:stretch>
            <a:fillRect/>
          </a:stretch>
        </p:blipFill>
        <p:spPr>
          <a:xfrm>
            <a:off x="20" y="1282"/>
            <a:ext cx="9143980" cy="6856718"/>
          </a:xfrm>
          <a:prstGeom prst="rect">
            <a:avLst/>
          </a:prstGeom>
        </p:spPr>
      </p:pic>
      <p:sp>
        <p:nvSpPr>
          <p:cNvPr id="7" name="テキスト ボックス 6">
            <a:extLst>
              <a:ext uri="{FF2B5EF4-FFF2-40B4-BE49-F238E27FC236}">
                <a16:creationId xmlns:a16="http://schemas.microsoft.com/office/drawing/2014/main" id="{1A123510-ABD0-F750-3934-7901D5330450}"/>
              </a:ext>
            </a:extLst>
          </p:cNvPr>
          <p:cNvSpPr txBox="1"/>
          <p:nvPr/>
        </p:nvSpPr>
        <p:spPr>
          <a:xfrm>
            <a:off x="321733" y="334292"/>
            <a:ext cx="3701654" cy="400110"/>
          </a:xfrm>
          <a:prstGeom prst="rect">
            <a:avLst/>
          </a:prstGeom>
          <a:noFill/>
        </p:spPr>
        <p:txBody>
          <a:bodyPr wrap="none" rtlCol="0">
            <a:spAutoFit/>
          </a:bodyPr>
          <a:lstStyle/>
          <a:p>
            <a:r>
              <a:rPr lang="en-US" altLang="ja-JP" sz="2000" dirty="0">
                <a:solidFill>
                  <a:schemeClr val="bg1"/>
                </a:solidFill>
              </a:rPr>
              <a:t>Lodi </a:t>
            </a:r>
            <a:r>
              <a:rPr lang="en-US" altLang="ja-JP" sz="2000" dirty="0" err="1">
                <a:solidFill>
                  <a:schemeClr val="bg1"/>
                </a:solidFill>
              </a:rPr>
              <a:t>Trinchero</a:t>
            </a:r>
            <a:r>
              <a:rPr lang="ja-JP" altLang="en-US" sz="2000" dirty="0">
                <a:solidFill>
                  <a:schemeClr val="bg1"/>
                </a:solidFill>
              </a:rPr>
              <a:t>ワイナリー施設</a:t>
            </a:r>
            <a:endParaRPr kumimoji="1" lang="ja-JP" altLang="en-US" sz="2000" dirty="0">
              <a:solidFill>
                <a:schemeClr val="bg1"/>
              </a:solidFill>
            </a:endParaRPr>
          </a:p>
        </p:txBody>
      </p:sp>
    </p:spTree>
    <p:extLst>
      <p:ext uri="{BB962C8B-B14F-4D97-AF65-F5344CB8AC3E}">
        <p14:creationId xmlns:p14="http://schemas.microsoft.com/office/powerpoint/2010/main" val="2939975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マップ&#10;&#10;AI 生成コンテンツは誤りを含む可能性があります。">
            <a:extLst>
              <a:ext uri="{FF2B5EF4-FFF2-40B4-BE49-F238E27FC236}">
                <a16:creationId xmlns:a16="http://schemas.microsoft.com/office/drawing/2014/main" id="{E7EE94DA-CBC3-2CD5-81E6-DEA7A4A8EE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515" y="550586"/>
            <a:ext cx="8778581" cy="5756827"/>
          </a:xfrm>
          <a:prstGeom prst="rect">
            <a:avLst/>
          </a:prstGeom>
        </p:spPr>
      </p:pic>
    </p:spTree>
    <p:extLst>
      <p:ext uri="{BB962C8B-B14F-4D97-AF65-F5344CB8AC3E}">
        <p14:creationId xmlns:p14="http://schemas.microsoft.com/office/powerpoint/2010/main" val="733796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0" y="857250"/>
            <a:ext cx="9144000" cy="5143499"/>
          </a:xfrm>
          <a:prstGeom prst="rect">
            <a:avLst/>
          </a:prstGeom>
        </p:spPr>
      </p:pic>
      <p:sp>
        <p:nvSpPr>
          <p:cNvPr id="3" name="object 3"/>
          <p:cNvSpPr txBox="1"/>
          <p:nvPr/>
        </p:nvSpPr>
        <p:spPr>
          <a:xfrm>
            <a:off x="3498342" y="2666570"/>
            <a:ext cx="3812381" cy="1465338"/>
          </a:xfrm>
          <a:prstGeom prst="rect">
            <a:avLst/>
          </a:prstGeom>
        </p:spPr>
        <p:txBody>
          <a:bodyPr vert="horz" wrap="square" lIns="0" tIns="9525" rIns="0" bIns="0" rtlCol="0">
            <a:spAutoFit/>
          </a:bodyPr>
          <a:lstStyle/>
          <a:p>
            <a:pPr marL="9525" marR="3810" indent="-9049" algn="ctr">
              <a:lnSpc>
                <a:spcPct val="130400"/>
              </a:lnSpc>
              <a:spcBef>
                <a:spcPts val="75"/>
              </a:spcBef>
            </a:pPr>
            <a:r>
              <a:rPr sz="1200" spc="45" dirty="0">
                <a:solidFill>
                  <a:srgbClr val="FAF6EB"/>
                </a:solidFill>
                <a:latin typeface="Palatino Linotype"/>
                <a:cs typeface="Palatino Linotype"/>
              </a:rPr>
              <a:t>Some</a:t>
            </a:r>
            <a:r>
              <a:rPr sz="1200" spc="169" dirty="0">
                <a:solidFill>
                  <a:srgbClr val="FAF6EB"/>
                </a:solidFill>
                <a:latin typeface="Palatino Linotype"/>
                <a:cs typeface="Palatino Linotype"/>
              </a:rPr>
              <a:t> </a:t>
            </a:r>
            <a:r>
              <a:rPr sz="1200" spc="45" dirty="0">
                <a:solidFill>
                  <a:srgbClr val="FAF6EB"/>
                </a:solidFill>
                <a:latin typeface="Palatino Linotype"/>
                <a:cs typeface="Palatino Linotype"/>
              </a:rPr>
              <a:t>swear</a:t>
            </a:r>
            <a:r>
              <a:rPr sz="1200" spc="172" dirty="0">
                <a:solidFill>
                  <a:srgbClr val="FAF6EB"/>
                </a:solidFill>
                <a:latin typeface="Palatino Linotype"/>
                <a:cs typeface="Palatino Linotype"/>
              </a:rPr>
              <a:t> </a:t>
            </a:r>
            <a:r>
              <a:rPr sz="1200" spc="53" dirty="0">
                <a:solidFill>
                  <a:srgbClr val="FAF6EB"/>
                </a:solidFill>
                <a:latin typeface="Palatino Linotype"/>
                <a:cs typeface="Palatino Linotype"/>
              </a:rPr>
              <a:t>they’ve</a:t>
            </a:r>
            <a:r>
              <a:rPr sz="1200" spc="195" dirty="0">
                <a:solidFill>
                  <a:srgbClr val="FAF6EB"/>
                </a:solidFill>
                <a:latin typeface="Palatino Linotype"/>
                <a:cs typeface="Palatino Linotype"/>
              </a:rPr>
              <a:t> </a:t>
            </a:r>
            <a:r>
              <a:rPr sz="1200" spc="49" dirty="0">
                <a:solidFill>
                  <a:srgbClr val="FAF6EB"/>
                </a:solidFill>
                <a:latin typeface="Palatino Linotype"/>
                <a:cs typeface="Palatino Linotype"/>
              </a:rPr>
              <a:t>seen</a:t>
            </a:r>
            <a:r>
              <a:rPr sz="1200" spc="176" dirty="0">
                <a:solidFill>
                  <a:srgbClr val="FAF6EB"/>
                </a:solidFill>
                <a:latin typeface="Palatino Linotype"/>
                <a:cs typeface="Palatino Linotype"/>
              </a:rPr>
              <a:t> </a:t>
            </a:r>
            <a:r>
              <a:rPr sz="1200" spc="38" dirty="0">
                <a:solidFill>
                  <a:srgbClr val="FAF6EB"/>
                </a:solidFill>
                <a:latin typeface="Palatino Linotype"/>
                <a:cs typeface="Palatino Linotype"/>
              </a:rPr>
              <a:t>him</a:t>
            </a:r>
            <a:r>
              <a:rPr sz="1200" spc="176" dirty="0">
                <a:solidFill>
                  <a:srgbClr val="FAF6EB"/>
                </a:solidFill>
                <a:latin typeface="Palatino Linotype"/>
                <a:cs typeface="Palatino Linotype"/>
              </a:rPr>
              <a:t> </a:t>
            </a:r>
            <a:r>
              <a:rPr sz="1200" spc="53" dirty="0">
                <a:solidFill>
                  <a:srgbClr val="FAF6EB"/>
                </a:solidFill>
                <a:latin typeface="Palatino Linotype"/>
                <a:cs typeface="Palatino Linotype"/>
              </a:rPr>
              <a:t>riding</a:t>
            </a:r>
            <a:r>
              <a:rPr sz="1200" spc="180" dirty="0">
                <a:solidFill>
                  <a:srgbClr val="FAF6EB"/>
                </a:solidFill>
                <a:latin typeface="Palatino Linotype"/>
                <a:cs typeface="Palatino Linotype"/>
              </a:rPr>
              <a:t> </a:t>
            </a:r>
            <a:r>
              <a:rPr sz="1200" dirty="0">
                <a:solidFill>
                  <a:srgbClr val="FAF6EB"/>
                </a:solidFill>
                <a:latin typeface="Palatino Linotype"/>
                <a:cs typeface="Palatino Linotype"/>
              </a:rPr>
              <a:t>in</a:t>
            </a:r>
            <a:r>
              <a:rPr sz="1200" spc="165" dirty="0">
                <a:solidFill>
                  <a:srgbClr val="FAF6EB"/>
                </a:solidFill>
                <a:latin typeface="Palatino Linotype"/>
                <a:cs typeface="Palatino Linotype"/>
              </a:rPr>
              <a:t> </a:t>
            </a:r>
            <a:r>
              <a:rPr sz="1200" spc="-8" dirty="0">
                <a:solidFill>
                  <a:srgbClr val="FAF6EB"/>
                </a:solidFill>
                <a:latin typeface="Palatino Linotype"/>
                <a:cs typeface="Palatino Linotype"/>
              </a:rPr>
              <a:t>Lodi’s </a:t>
            </a:r>
            <a:r>
              <a:rPr sz="1200" spc="53" dirty="0">
                <a:solidFill>
                  <a:srgbClr val="FAF6EB"/>
                </a:solidFill>
                <a:latin typeface="Palatino Linotype"/>
                <a:cs typeface="Palatino Linotype"/>
              </a:rPr>
              <a:t>fabled</a:t>
            </a:r>
            <a:r>
              <a:rPr sz="1200" spc="165" dirty="0">
                <a:solidFill>
                  <a:srgbClr val="FAF6EB"/>
                </a:solidFill>
                <a:latin typeface="Palatino Linotype"/>
                <a:cs typeface="Palatino Linotype"/>
              </a:rPr>
              <a:t> </a:t>
            </a:r>
            <a:r>
              <a:rPr sz="1200" spc="45" dirty="0">
                <a:solidFill>
                  <a:srgbClr val="FAF6EB"/>
                </a:solidFill>
                <a:latin typeface="Palatino Linotype"/>
                <a:cs typeface="Palatino Linotype"/>
              </a:rPr>
              <a:t>old</a:t>
            </a:r>
            <a:r>
              <a:rPr sz="1200" spc="165" dirty="0">
                <a:solidFill>
                  <a:srgbClr val="FAF6EB"/>
                </a:solidFill>
                <a:latin typeface="Palatino Linotype"/>
                <a:cs typeface="Palatino Linotype"/>
              </a:rPr>
              <a:t> </a:t>
            </a:r>
            <a:r>
              <a:rPr sz="1200" spc="49" dirty="0">
                <a:solidFill>
                  <a:srgbClr val="FAF6EB"/>
                </a:solidFill>
                <a:latin typeface="Palatino Linotype"/>
                <a:cs typeface="Palatino Linotype"/>
              </a:rPr>
              <a:t>vine</a:t>
            </a:r>
            <a:r>
              <a:rPr sz="1200" spc="172" dirty="0">
                <a:solidFill>
                  <a:srgbClr val="FAF6EB"/>
                </a:solidFill>
                <a:latin typeface="Palatino Linotype"/>
                <a:cs typeface="Palatino Linotype"/>
              </a:rPr>
              <a:t> </a:t>
            </a:r>
            <a:r>
              <a:rPr sz="1200" spc="56" dirty="0">
                <a:solidFill>
                  <a:srgbClr val="FAF6EB"/>
                </a:solidFill>
                <a:latin typeface="Palatino Linotype"/>
                <a:cs typeface="Palatino Linotype"/>
              </a:rPr>
              <a:t>Zinfandel</a:t>
            </a:r>
            <a:r>
              <a:rPr sz="1200" spc="203" dirty="0">
                <a:solidFill>
                  <a:srgbClr val="FAF6EB"/>
                </a:solidFill>
                <a:latin typeface="Palatino Linotype"/>
                <a:cs typeface="Palatino Linotype"/>
              </a:rPr>
              <a:t> </a:t>
            </a:r>
            <a:r>
              <a:rPr sz="1200" spc="53" dirty="0">
                <a:solidFill>
                  <a:srgbClr val="FAF6EB"/>
                </a:solidFill>
                <a:latin typeface="Palatino Linotype"/>
                <a:cs typeface="Palatino Linotype"/>
              </a:rPr>
              <a:t>vineyards</a:t>
            </a:r>
            <a:r>
              <a:rPr sz="1200" spc="184" dirty="0">
                <a:solidFill>
                  <a:srgbClr val="FAF6EB"/>
                </a:solidFill>
                <a:latin typeface="Palatino Linotype"/>
                <a:cs typeface="Palatino Linotype"/>
              </a:rPr>
              <a:t> </a:t>
            </a:r>
            <a:r>
              <a:rPr sz="1200" spc="49" dirty="0">
                <a:solidFill>
                  <a:srgbClr val="FAF6EB"/>
                </a:solidFill>
                <a:latin typeface="Palatino Linotype"/>
                <a:cs typeface="Palatino Linotype"/>
              </a:rPr>
              <a:t>late</a:t>
            </a:r>
            <a:r>
              <a:rPr sz="1200" spc="176" dirty="0">
                <a:solidFill>
                  <a:srgbClr val="FAF6EB"/>
                </a:solidFill>
                <a:latin typeface="Palatino Linotype"/>
                <a:cs typeface="Palatino Linotype"/>
              </a:rPr>
              <a:t> </a:t>
            </a:r>
            <a:r>
              <a:rPr sz="1200" dirty="0">
                <a:solidFill>
                  <a:srgbClr val="FAF6EB"/>
                </a:solidFill>
                <a:latin typeface="Palatino Linotype"/>
                <a:cs typeface="Palatino Linotype"/>
              </a:rPr>
              <a:t>at</a:t>
            </a:r>
            <a:r>
              <a:rPr sz="1200" spc="165" dirty="0">
                <a:solidFill>
                  <a:srgbClr val="FAF6EB"/>
                </a:solidFill>
                <a:latin typeface="Palatino Linotype"/>
                <a:cs typeface="Palatino Linotype"/>
              </a:rPr>
              <a:t> </a:t>
            </a:r>
            <a:r>
              <a:rPr sz="1200" spc="41" dirty="0">
                <a:solidFill>
                  <a:srgbClr val="FAF6EB"/>
                </a:solidFill>
                <a:latin typeface="Palatino Linotype"/>
                <a:cs typeface="Palatino Linotype"/>
              </a:rPr>
              <a:t>night, </a:t>
            </a:r>
            <a:r>
              <a:rPr sz="1200" b="1" i="1" spc="53" dirty="0">
                <a:solidFill>
                  <a:srgbClr val="FAF6EB"/>
                </a:solidFill>
                <a:latin typeface="Palatino Linotype"/>
                <a:cs typeface="Palatino Linotype"/>
              </a:rPr>
              <a:t>bending</a:t>
            </a:r>
            <a:r>
              <a:rPr sz="1200" b="1" i="1" spc="206" dirty="0">
                <a:solidFill>
                  <a:srgbClr val="FAF6EB"/>
                </a:solidFill>
                <a:latin typeface="Palatino Linotype"/>
                <a:cs typeface="Palatino Linotype"/>
              </a:rPr>
              <a:t> </a:t>
            </a:r>
            <a:r>
              <a:rPr sz="1200" b="1" i="1" spc="41" dirty="0">
                <a:solidFill>
                  <a:srgbClr val="FAF6EB"/>
                </a:solidFill>
                <a:latin typeface="Palatino Linotype"/>
                <a:cs typeface="Palatino Linotype"/>
              </a:rPr>
              <a:t>the</a:t>
            </a:r>
            <a:r>
              <a:rPr sz="1200" b="1" i="1" spc="169" dirty="0">
                <a:solidFill>
                  <a:srgbClr val="FAF6EB"/>
                </a:solidFill>
                <a:latin typeface="Palatino Linotype"/>
                <a:cs typeface="Palatino Linotype"/>
              </a:rPr>
              <a:t> </a:t>
            </a:r>
            <a:r>
              <a:rPr sz="1200" b="1" i="1" spc="56" dirty="0">
                <a:solidFill>
                  <a:srgbClr val="FAF6EB"/>
                </a:solidFill>
                <a:latin typeface="Palatino Linotype"/>
                <a:cs typeface="Palatino Linotype"/>
              </a:rPr>
              <a:t>moonlight</a:t>
            </a:r>
            <a:r>
              <a:rPr sz="1200" b="1" i="1" spc="206" dirty="0">
                <a:solidFill>
                  <a:srgbClr val="FAF6EB"/>
                </a:solidFill>
                <a:latin typeface="Palatino Linotype"/>
                <a:cs typeface="Palatino Linotype"/>
              </a:rPr>
              <a:t> </a:t>
            </a:r>
            <a:r>
              <a:rPr sz="1200" b="1" i="1" spc="45" dirty="0">
                <a:solidFill>
                  <a:srgbClr val="FAF6EB"/>
                </a:solidFill>
                <a:latin typeface="Palatino Linotype"/>
                <a:cs typeface="Palatino Linotype"/>
              </a:rPr>
              <a:t>and</a:t>
            </a:r>
            <a:r>
              <a:rPr sz="1200" b="1" i="1" spc="169" dirty="0">
                <a:solidFill>
                  <a:srgbClr val="FAF6EB"/>
                </a:solidFill>
                <a:latin typeface="Palatino Linotype"/>
                <a:cs typeface="Palatino Linotype"/>
              </a:rPr>
              <a:t> </a:t>
            </a:r>
            <a:r>
              <a:rPr sz="1200" b="1" i="1" spc="56" dirty="0">
                <a:solidFill>
                  <a:srgbClr val="FAF6EB"/>
                </a:solidFill>
                <a:latin typeface="Palatino Linotype"/>
                <a:cs typeface="Palatino Linotype"/>
              </a:rPr>
              <a:t>serenading</a:t>
            </a:r>
            <a:r>
              <a:rPr sz="1200" b="1" i="1" spc="206" dirty="0">
                <a:solidFill>
                  <a:srgbClr val="FAF6EB"/>
                </a:solidFill>
                <a:latin typeface="Palatino Linotype"/>
                <a:cs typeface="Palatino Linotype"/>
              </a:rPr>
              <a:t> </a:t>
            </a:r>
            <a:r>
              <a:rPr sz="1200" b="1" i="1" spc="41" dirty="0">
                <a:solidFill>
                  <a:srgbClr val="FAF6EB"/>
                </a:solidFill>
                <a:latin typeface="Palatino Linotype"/>
                <a:cs typeface="Palatino Linotype"/>
              </a:rPr>
              <a:t>the</a:t>
            </a:r>
            <a:r>
              <a:rPr sz="1200" b="1" i="1" spc="172" dirty="0">
                <a:solidFill>
                  <a:srgbClr val="FAF6EB"/>
                </a:solidFill>
                <a:latin typeface="Palatino Linotype"/>
                <a:cs typeface="Palatino Linotype"/>
              </a:rPr>
              <a:t> </a:t>
            </a:r>
            <a:r>
              <a:rPr sz="1200" b="1" i="1" spc="53" dirty="0">
                <a:solidFill>
                  <a:srgbClr val="FAF6EB"/>
                </a:solidFill>
                <a:latin typeface="Palatino Linotype"/>
                <a:cs typeface="Palatino Linotype"/>
              </a:rPr>
              <a:t>grapes</a:t>
            </a:r>
            <a:r>
              <a:rPr sz="1200" b="1" i="1" spc="-180" dirty="0">
                <a:solidFill>
                  <a:srgbClr val="FAF6EB"/>
                </a:solidFill>
                <a:latin typeface="Palatino Linotype"/>
                <a:cs typeface="Palatino Linotype"/>
              </a:rPr>
              <a:t> </a:t>
            </a:r>
            <a:r>
              <a:rPr sz="1200" spc="-38" dirty="0">
                <a:solidFill>
                  <a:srgbClr val="FAF6EB"/>
                </a:solidFill>
                <a:latin typeface="Palatino Linotype"/>
                <a:cs typeface="Palatino Linotype"/>
              </a:rPr>
              <a:t>.</a:t>
            </a:r>
            <a:endParaRPr sz="1200" dirty="0">
              <a:latin typeface="Palatino Linotype"/>
              <a:cs typeface="Palatino Linotype"/>
            </a:endParaRPr>
          </a:p>
          <a:p>
            <a:pPr>
              <a:spcBef>
                <a:spcPts val="713"/>
              </a:spcBef>
            </a:pPr>
            <a:endParaRPr sz="1200" dirty="0">
              <a:latin typeface="Palatino Linotype"/>
              <a:cs typeface="Palatino Linotype"/>
            </a:endParaRPr>
          </a:p>
          <a:p>
            <a:pPr marL="547688" marR="545783" algn="ctr">
              <a:lnSpc>
                <a:spcPct val="130000"/>
              </a:lnSpc>
            </a:pPr>
            <a:r>
              <a:rPr sz="1200" dirty="0">
                <a:solidFill>
                  <a:srgbClr val="FAF6EB"/>
                </a:solidFill>
                <a:latin typeface="Palatino Linotype"/>
                <a:cs typeface="Palatino Linotype"/>
              </a:rPr>
              <a:t>He’s</a:t>
            </a:r>
            <a:r>
              <a:rPr sz="1200" spc="188" dirty="0">
                <a:solidFill>
                  <a:srgbClr val="FAF6EB"/>
                </a:solidFill>
                <a:latin typeface="Palatino Linotype"/>
                <a:cs typeface="Palatino Linotype"/>
              </a:rPr>
              <a:t> </a:t>
            </a:r>
            <a:r>
              <a:rPr sz="1200" dirty="0">
                <a:solidFill>
                  <a:srgbClr val="FAF6EB"/>
                </a:solidFill>
                <a:latin typeface="Palatino Linotype"/>
                <a:cs typeface="Palatino Linotype"/>
              </a:rPr>
              <a:t>an</a:t>
            </a:r>
            <a:r>
              <a:rPr sz="1200" spc="199" dirty="0">
                <a:solidFill>
                  <a:srgbClr val="FAF6EB"/>
                </a:solidFill>
                <a:latin typeface="Palatino Linotype"/>
                <a:cs typeface="Palatino Linotype"/>
              </a:rPr>
              <a:t> </a:t>
            </a:r>
            <a:r>
              <a:rPr sz="1200" spc="56" dirty="0">
                <a:solidFill>
                  <a:srgbClr val="FAF6EB"/>
                </a:solidFill>
                <a:latin typeface="Palatino Linotype"/>
                <a:cs typeface="Palatino Linotype"/>
              </a:rPr>
              <a:t>alchemist,</a:t>
            </a:r>
            <a:r>
              <a:rPr sz="1200" spc="248" dirty="0">
                <a:solidFill>
                  <a:srgbClr val="FAF6EB"/>
                </a:solidFill>
                <a:latin typeface="Palatino Linotype"/>
                <a:cs typeface="Palatino Linotype"/>
              </a:rPr>
              <a:t> </a:t>
            </a:r>
            <a:r>
              <a:rPr sz="1200" b="1" i="1" spc="60" dirty="0">
                <a:solidFill>
                  <a:srgbClr val="FAF6EB"/>
                </a:solidFill>
                <a:latin typeface="Palatino Linotype"/>
                <a:cs typeface="Palatino Linotype"/>
              </a:rPr>
              <a:t>transforming</a:t>
            </a:r>
            <a:r>
              <a:rPr sz="1200" b="1" i="1" spc="229" dirty="0">
                <a:solidFill>
                  <a:srgbClr val="FAF6EB"/>
                </a:solidFill>
                <a:latin typeface="Palatino Linotype"/>
                <a:cs typeface="Palatino Linotype"/>
              </a:rPr>
              <a:t> </a:t>
            </a:r>
            <a:r>
              <a:rPr sz="1200" b="1" i="1" spc="23" dirty="0">
                <a:solidFill>
                  <a:srgbClr val="FAF6EB"/>
                </a:solidFill>
                <a:latin typeface="Palatino Linotype"/>
                <a:cs typeface="Palatino Linotype"/>
              </a:rPr>
              <a:t>the </a:t>
            </a:r>
            <a:r>
              <a:rPr sz="1200" b="1" i="1" spc="53" dirty="0">
                <a:solidFill>
                  <a:srgbClr val="FAF6EB"/>
                </a:solidFill>
                <a:latin typeface="Palatino Linotype"/>
                <a:cs typeface="Palatino Linotype"/>
              </a:rPr>
              <a:t>elements</a:t>
            </a:r>
            <a:r>
              <a:rPr sz="1200" b="1" i="1" spc="203" dirty="0">
                <a:solidFill>
                  <a:srgbClr val="FAF6EB"/>
                </a:solidFill>
                <a:latin typeface="Palatino Linotype"/>
                <a:cs typeface="Palatino Linotype"/>
              </a:rPr>
              <a:t> </a:t>
            </a:r>
            <a:r>
              <a:rPr sz="1200" b="1" i="1" spc="49" dirty="0">
                <a:solidFill>
                  <a:srgbClr val="FAF6EB"/>
                </a:solidFill>
                <a:latin typeface="Palatino Linotype"/>
                <a:cs typeface="Palatino Linotype"/>
              </a:rPr>
              <a:t>into</a:t>
            </a:r>
            <a:r>
              <a:rPr sz="1200" b="1" i="1" spc="176" dirty="0">
                <a:solidFill>
                  <a:srgbClr val="FAF6EB"/>
                </a:solidFill>
                <a:latin typeface="Palatino Linotype"/>
                <a:cs typeface="Palatino Linotype"/>
              </a:rPr>
              <a:t> </a:t>
            </a:r>
            <a:r>
              <a:rPr sz="1200" b="1" i="1" dirty="0">
                <a:solidFill>
                  <a:srgbClr val="FAF6EB"/>
                </a:solidFill>
                <a:latin typeface="Palatino Linotype"/>
                <a:cs typeface="Palatino Linotype"/>
              </a:rPr>
              <a:t>a</a:t>
            </a:r>
            <a:r>
              <a:rPr sz="1200" b="1" i="1" spc="153" dirty="0">
                <a:solidFill>
                  <a:srgbClr val="FAF6EB"/>
                </a:solidFill>
                <a:latin typeface="Palatino Linotype"/>
                <a:cs typeface="Palatino Linotype"/>
              </a:rPr>
              <a:t> </a:t>
            </a:r>
            <a:r>
              <a:rPr sz="1200" b="1" i="1" spc="60" dirty="0">
                <a:solidFill>
                  <a:srgbClr val="FAF6EB"/>
                </a:solidFill>
                <a:latin typeface="Palatino Linotype"/>
                <a:cs typeface="Palatino Linotype"/>
              </a:rPr>
              <a:t>supernatural</a:t>
            </a:r>
            <a:r>
              <a:rPr sz="1200" b="1" i="1" spc="203" dirty="0">
                <a:solidFill>
                  <a:srgbClr val="FAF6EB"/>
                </a:solidFill>
                <a:latin typeface="Palatino Linotype"/>
                <a:cs typeface="Palatino Linotype"/>
              </a:rPr>
              <a:t> </a:t>
            </a:r>
            <a:r>
              <a:rPr sz="1200" b="1" i="1" spc="34" dirty="0">
                <a:solidFill>
                  <a:srgbClr val="FAF6EB"/>
                </a:solidFill>
                <a:latin typeface="Palatino Linotype"/>
                <a:cs typeface="Palatino Linotype"/>
              </a:rPr>
              <a:t>wine.</a:t>
            </a:r>
            <a:endParaRPr sz="1200" dirty="0">
              <a:latin typeface="Palatino Linotype"/>
              <a:cs typeface="Palatino Linotype"/>
            </a:endParaRPr>
          </a:p>
        </p:txBody>
      </p:sp>
      <p:grpSp>
        <p:nvGrpSpPr>
          <p:cNvPr id="4" name="object 4"/>
          <p:cNvGrpSpPr/>
          <p:nvPr/>
        </p:nvGrpSpPr>
        <p:grpSpPr>
          <a:xfrm>
            <a:off x="844677" y="1377314"/>
            <a:ext cx="7353300" cy="4623435"/>
            <a:chOff x="1126236" y="693419"/>
            <a:chExt cx="9804400" cy="6164580"/>
          </a:xfrm>
        </p:grpSpPr>
        <p:pic>
          <p:nvPicPr>
            <p:cNvPr id="5" name="object 5"/>
            <p:cNvPicPr/>
            <p:nvPr/>
          </p:nvPicPr>
          <p:blipFill>
            <a:blip r:embed="rId4" cstate="print"/>
            <a:stretch>
              <a:fillRect/>
            </a:stretch>
          </p:blipFill>
          <p:spPr>
            <a:xfrm>
              <a:off x="3511296" y="693419"/>
              <a:ext cx="7418832" cy="1424939"/>
            </a:xfrm>
            <a:prstGeom prst="rect">
              <a:avLst/>
            </a:prstGeom>
          </p:spPr>
        </p:pic>
        <p:pic>
          <p:nvPicPr>
            <p:cNvPr id="6" name="object 6"/>
            <p:cNvPicPr/>
            <p:nvPr/>
          </p:nvPicPr>
          <p:blipFill>
            <a:blip r:embed="rId5" cstate="print"/>
            <a:stretch>
              <a:fillRect/>
            </a:stretch>
          </p:blipFill>
          <p:spPr>
            <a:xfrm>
              <a:off x="1126236" y="871727"/>
              <a:ext cx="1685544" cy="5986272"/>
            </a:xfrm>
            <a:prstGeom prst="rect">
              <a:avLst/>
            </a:prstGeom>
          </p:spPr>
        </p:pic>
        <p:pic>
          <p:nvPicPr>
            <p:cNvPr id="7" name="object 7"/>
            <p:cNvPicPr/>
            <p:nvPr/>
          </p:nvPicPr>
          <p:blipFill>
            <a:blip r:embed="rId6" cstate="print"/>
            <a:stretch>
              <a:fillRect/>
            </a:stretch>
          </p:blipFill>
          <p:spPr>
            <a:xfrm>
              <a:off x="5730239" y="4892065"/>
              <a:ext cx="3014471" cy="464794"/>
            </a:xfrm>
            <a:prstGeom prst="rect">
              <a:avLst/>
            </a:prstGeom>
          </p:spPr>
        </p:pic>
        <p:pic>
          <p:nvPicPr>
            <p:cNvPr id="8" name="object 8"/>
            <p:cNvPicPr/>
            <p:nvPr/>
          </p:nvPicPr>
          <p:blipFill>
            <a:blip r:embed="rId7" cstate="print"/>
            <a:stretch>
              <a:fillRect/>
            </a:stretch>
          </p:blipFill>
          <p:spPr>
            <a:xfrm>
              <a:off x="5768339" y="4930140"/>
              <a:ext cx="2887980" cy="338328"/>
            </a:xfrm>
            <a:prstGeom prst="rect">
              <a:avLst/>
            </a:prstGeom>
          </p:spPr>
        </p:pic>
      </p:grpSp>
      <p:sp>
        <p:nvSpPr>
          <p:cNvPr id="10" name="テキスト ボックス 9">
            <a:extLst>
              <a:ext uri="{FF2B5EF4-FFF2-40B4-BE49-F238E27FC236}">
                <a16:creationId xmlns:a16="http://schemas.microsoft.com/office/drawing/2014/main" id="{325EE5C6-5A39-0A96-1D85-4E07C2D99891}"/>
              </a:ext>
            </a:extLst>
          </p:cNvPr>
          <p:cNvSpPr txBox="1"/>
          <p:nvPr/>
        </p:nvSpPr>
        <p:spPr>
          <a:xfrm>
            <a:off x="2272257" y="4995150"/>
            <a:ext cx="6740978" cy="715581"/>
          </a:xfrm>
          <a:prstGeom prst="rect">
            <a:avLst/>
          </a:prstGeom>
          <a:noFill/>
        </p:spPr>
        <p:txBody>
          <a:bodyPr wrap="square">
            <a:spAutoFit/>
          </a:bodyPr>
          <a:lstStyle/>
          <a:p>
            <a:r>
              <a:rPr lang="ja-JP" altLang="en-US" sz="1350" dirty="0">
                <a:solidFill>
                  <a:schemeClr val="bg1"/>
                </a:solidFill>
                <a:latin typeface="游ゴシック" panose="020B0400000000000000" pitchFamily="50" charset="-128"/>
                <a:ea typeface="游ゴシック" panose="020B0400000000000000" pitchFamily="50" charset="-128"/>
              </a:rPr>
              <a:t>ある人は、夜更けのロディの古木ジンファンデル畑を駆け抜ける彼を見たと言います。</a:t>
            </a:r>
            <a:br>
              <a:rPr lang="ja-JP" altLang="en-US" sz="1350" dirty="0">
                <a:solidFill>
                  <a:schemeClr val="bg1"/>
                </a:solidFill>
                <a:latin typeface="游ゴシック" panose="020B0400000000000000" pitchFamily="50" charset="-128"/>
                <a:ea typeface="游ゴシック" panose="020B0400000000000000" pitchFamily="50" charset="-128"/>
              </a:rPr>
            </a:br>
            <a:r>
              <a:rPr lang="ja-JP" altLang="en-US" sz="1350" dirty="0">
                <a:solidFill>
                  <a:schemeClr val="bg1"/>
                </a:solidFill>
                <a:latin typeface="游ゴシック" panose="020B0400000000000000" pitchFamily="50" charset="-128"/>
                <a:ea typeface="游ゴシック" panose="020B0400000000000000" pitchFamily="50" charset="-128"/>
              </a:rPr>
              <a:t>月明かりを操り、ブドウに歌を捧げるその姿は、まるで錬金術師。</a:t>
            </a:r>
            <a:br>
              <a:rPr lang="ja-JP" altLang="en-US" sz="1350" dirty="0">
                <a:solidFill>
                  <a:schemeClr val="bg1"/>
                </a:solidFill>
                <a:latin typeface="游ゴシック" panose="020B0400000000000000" pitchFamily="50" charset="-128"/>
                <a:ea typeface="游ゴシック" panose="020B0400000000000000" pitchFamily="50" charset="-128"/>
              </a:rPr>
            </a:br>
            <a:r>
              <a:rPr lang="ja-JP" altLang="en-US" sz="1350" dirty="0">
                <a:solidFill>
                  <a:schemeClr val="bg1"/>
                </a:solidFill>
                <a:latin typeface="游ゴシック" panose="020B0400000000000000" pitchFamily="50" charset="-128"/>
                <a:ea typeface="游ゴシック" panose="020B0400000000000000" pitchFamily="50" charset="-128"/>
              </a:rPr>
              <a:t>自然の要素を超越し、“超常的なワイン（</a:t>
            </a:r>
            <a:r>
              <a:rPr lang="en-US" altLang="ja-JP" sz="1350" dirty="0">
                <a:solidFill>
                  <a:schemeClr val="bg1"/>
                </a:solidFill>
                <a:latin typeface="游ゴシック" panose="020B0400000000000000" pitchFamily="50" charset="-128"/>
                <a:ea typeface="游ゴシック" panose="020B0400000000000000" pitchFamily="50" charset="-128"/>
              </a:rPr>
              <a:t>Otherworldly Wine</a:t>
            </a:r>
            <a:r>
              <a:rPr lang="ja-JP" altLang="en-US" sz="1350" dirty="0">
                <a:solidFill>
                  <a:schemeClr val="bg1"/>
                </a:solidFill>
                <a:latin typeface="游ゴシック" panose="020B0400000000000000" pitchFamily="50" charset="-128"/>
                <a:ea typeface="游ゴシック" panose="020B0400000000000000" pitchFamily="50" charset="-128"/>
              </a:rPr>
              <a:t>）” へと変える存在です。</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45464" y="2412049"/>
            <a:ext cx="844868" cy="360195"/>
          </a:xfrm>
          <a:prstGeom prst="rect">
            <a:avLst/>
          </a:prstGeom>
        </p:spPr>
        <p:txBody>
          <a:bodyPr vert="horz" wrap="square" lIns="0" tIns="44291" rIns="0" bIns="0" rtlCol="0">
            <a:spAutoFit/>
          </a:bodyPr>
          <a:lstStyle/>
          <a:p>
            <a:pPr marL="9525">
              <a:spcBef>
                <a:spcPts val="348"/>
              </a:spcBef>
            </a:pPr>
            <a:r>
              <a:rPr sz="900" dirty="0">
                <a:solidFill>
                  <a:srgbClr val="F6676D"/>
                </a:solidFill>
                <a:latin typeface="Franklin Gothic Medium"/>
                <a:cs typeface="Franklin Gothic Medium"/>
              </a:rPr>
              <a:t>A</a:t>
            </a:r>
            <a:r>
              <a:rPr sz="900" spc="-113"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P</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P</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E</a:t>
            </a:r>
            <a:r>
              <a:rPr sz="900" spc="-109"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L</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L</a:t>
            </a:r>
            <a:r>
              <a:rPr sz="900" spc="-105" dirty="0">
                <a:solidFill>
                  <a:srgbClr val="F6676D"/>
                </a:solidFill>
                <a:latin typeface="Franklin Gothic Medium"/>
                <a:cs typeface="Franklin Gothic Medium"/>
              </a:rPr>
              <a:t> </a:t>
            </a:r>
            <a:r>
              <a:rPr sz="900" spc="56" dirty="0">
                <a:solidFill>
                  <a:srgbClr val="F6676D"/>
                </a:solidFill>
                <a:latin typeface="Franklin Gothic Medium"/>
                <a:cs typeface="Franklin Gothic Medium"/>
              </a:rPr>
              <a:t>ATI</a:t>
            </a:r>
            <a:r>
              <a:rPr sz="900" spc="-105" dirty="0">
                <a:solidFill>
                  <a:srgbClr val="F6676D"/>
                </a:solidFill>
                <a:latin typeface="Franklin Gothic Medium"/>
                <a:cs typeface="Franklin Gothic Medium"/>
              </a:rPr>
              <a:t> </a:t>
            </a:r>
            <a:r>
              <a:rPr sz="900" spc="30" dirty="0">
                <a:solidFill>
                  <a:srgbClr val="F6676D"/>
                </a:solidFill>
                <a:latin typeface="Franklin Gothic Medium"/>
                <a:cs typeface="Franklin Gothic Medium"/>
              </a:rPr>
              <a:t>ON</a:t>
            </a:r>
            <a:endParaRPr sz="900">
              <a:latin typeface="Franklin Gothic Medium"/>
              <a:cs typeface="Franklin Gothic Medium"/>
            </a:endParaRPr>
          </a:p>
          <a:p>
            <a:pPr marL="30956">
              <a:spcBef>
                <a:spcPts val="270"/>
              </a:spcBef>
            </a:pPr>
            <a:r>
              <a:rPr sz="900" dirty="0">
                <a:solidFill>
                  <a:srgbClr val="3A3657"/>
                </a:solidFill>
                <a:latin typeface="Palatino Linotype"/>
                <a:cs typeface="Palatino Linotype"/>
              </a:rPr>
              <a:t>Lodi,</a:t>
            </a:r>
            <a:r>
              <a:rPr sz="900" spc="-15" dirty="0">
                <a:solidFill>
                  <a:srgbClr val="3A3657"/>
                </a:solidFill>
                <a:latin typeface="Palatino Linotype"/>
                <a:cs typeface="Palatino Linotype"/>
              </a:rPr>
              <a:t> </a:t>
            </a:r>
            <a:r>
              <a:rPr sz="900" spc="-8" dirty="0">
                <a:solidFill>
                  <a:srgbClr val="3A3657"/>
                </a:solidFill>
                <a:latin typeface="Palatino Linotype"/>
                <a:cs typeface="Palatino Linotype"/>
              </a:rPr>
              <a:t>California</a:t>
            </a:r>
            <a:endParaRPr sz="900">
              <a:latin typeface="Palatino Linotype"/>
              <a:cs typeface="Palatino Linotype"/>
            </a:endParaRPr>
          </a:p>
        </p:txBody>
      </p:sp>
      <p:sp>
        <p:nvSpPr>
          <p:cNvPr id="3" name="object 3"/>
          <p:cNvSpPr txBox="1"/>
          <p:nvPr/>
        </p:nvSpPr>
        <p:spPr>
          <a:xfrm>
            <a:off x="6820852" y="2850451"/>
            <a:ext cx="1492567" cy="536684"/>
          </a:xfrm>
          <a:prstGeom prst="rect">
            <a:avLst/>
          </a:prstGeom>
        </p:spPr>
        <p:txBody>
          <a:bodyPr vert="horz" wrap="square" lIns="0" tIns="43814" rIns="0" bIns="0" rtlCol="0">
            <a:spAutoFit/>
          </a:bodyPr>
          <a:lstStyle/>
          <a:p>
            <a:pPr algn="ctr">
              <a:spcBef>
                <a:spcPts val="344"/>
              </a:spcBef>
            </a:pPr>
            <a:r>
              <a:rPr sz="900" dirty="0">
                <a:solidFill>
                  <a:srgbClr val="F6676D"/>
                </a:solidFill>
                <a:latin typeface="Franklin Gothic Medium"/>
                <a:cs typeface="Franklin Gothic Medium"/>
              </a:rPr>
              <a:t>VA</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R</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I</a:t>
            </a:r>
            <a:r>
              <a:rPr sz="900" spc="-101"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E</a:t>
            </a:r>
            <a:r>
              <a:rPr sz="900" spc="-101" dirty="0">
                <a:solidFill>
                  <a:srgbClr val="F6676D"/>
                </a:solidFill>
                <a:latin typeface="Franklin Gothic Medium"/>
                <a:cs typeface="Franklin Gothic Medium"/>
              </a:rPr>
              <a:t> </a:t>
            </a:r>
            <a:r>
              <a:rPr sz="900" dirty="0">
                <a:solidFill>
                  <a:srgbClr val="F6676D"/>
                </a:solidFill>
                <a:latin typeface="Franklin Gothic Medium"/>
                <a:cs typeface="Franklin Gothic Medium"/>
              </a:rPr>
              <a:t>TA</a:t>
            </a:r>
            <a:r>
              <a:rPr sz="900" spc="-105" dirty="0">
                <a:solidFill>
                  <a:srgbClr val="F6676D"/>
                </a:solidFill>
                <a:latin typeface="Franklin Gothic Medium"/>
                <a:cs typeface="Franklin Gothic Medium"/>
              </a:rPr>
              <a:t> </a:t>
            </a:r>
            <a:r>
              <a:rPr sz="900" dirty="0">
                <a:solidFill>
                  <a:srgbClr val="F6676D"/>
                </a:solidFill>
                <a:latin typeface="Franklin Gothic Medium"/>
                <a:cs typeface="Franklin Gothic Medium"/>
              </a:rPr>
              <a:t>L</a:t>
            </a:r>
            <a:r>
              <a:rPr sz="900" spc="236"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C</a:t>
            </a:r>
            <a:r>
              <a:rPr sz="900" spc="-101"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O</a:t>
            </a:r>
            <a:r>
              <a:rPr sz="900" spc="-101"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M</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P</a:t>
            </a:r>
            <a:r>
              <a:rPr sz="900" spc="-101"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O</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S</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I</a:t>
            </a:r>
            <a:r>
              <a:rPr sz="900" spc="-101" dirty="0">
                <a:solidFill>
                  <a:srgbClr val="F6676D"/>
                </a:solidFill>
                <a:latin typeface="Franklin Gothic Medium"/>
                <a:cs typeface="Franklin Gothic Medium"/>
              </a:rPr>
              <a:t> </a:t>
            </a:r>
            <a:r>
              <a:rPr sz="900" dirty="0">
                <a:solidFill>
                  <a:srgbClr val="F6676D"/>
                </a:solidFill>
                <a:latin typeface="Franklin Gothic Medium"/>
                <a:cs typeface="Franklin Gothic Medium"/>
              </a:rPr>
              <a:t>T</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I</a:t>
            </a:r>
            <a:r>
              <a:rPr sz="900" spc="-101"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O</a:t>
            </a:r>
            <a:r>
              <a:rPr sz="900" spc="-101" dirty="0">
                <a:solidFill>
                  <a:srgbClr val="F6676D"/>
                </a:solidFill>
                <a:latin typeface="Franklin Gothic Medium"/>
                <a:cs typeface="Franklin Gothic Medium"/>
              </a:rPr>
              <a:t> </a:t>
            </a:r>
            <a:r>
              <a:rPr sz="900" spc="-38" dirty="0">
                <a:solidFill>
                  <a:srgbClr val="F6676D"/>
                </a:solidFill>
                <a:latin typeface="Franklin Gothic Medium"/>
                <a:cs typeface="Franklin Gothic Medium"/>
              </a:rPr>
              <a:t>N</a:t>
            </a:r>
            <a:endParaRPr sz="900" dirty="0">
              <a:latin typeface="Franklin Gothic Medium"/>
              <a:cs typeface="Franklin Gothic Medium"/>
            </a:endParaRPr>
          </a:p>
          <a:p>
            <a:pPr marL="15716" algn="ctr">
              <a:spcBef>
                <a:spcPts val="270"/>
              </a:spcBef>
            </a:pPr>
            <a:r>
              <a:rPr sz="900" dirty="0">
                <a:solidFill>
                  <a:srgbClr val="3A3657"/>
                </a:solidFill>
                <a:latin typeface="Palatino Linotype"/>
                <a:cs typeface="Palatino Linotype"/>
              </a:rPr>
              <a:t>95%</a:t>
            </a:r>
            <a:r>
              <a:rPr sz="900" spc="-19" dirty="0">
                <a:solidFill>
                  <a:srgbClr val="3A3657"/>
                </a:solidFill>
                <a:latin typeface="Palatino Linotype"/>
                <a:cs typeface="Palatino Linotype"/>
              </a:rPr>
              <a:t> </a:t>
            </a:r>
            <a:r>
              <a:rPr sz="900" spc="-8" dirty="0">
                <a:solidFill>
                  <a:srgbClr val="3A3657"/>
                </a:solidFill>
                <a:latin typeface="Palatino Linotype"/>
                <a:cs typeface="Palatino Linotype"/>
              </a:rPr>
              <a:t>Zinfandel</a:t>
            </a:r>
            <a:endParaRPr sz="900" dirty="0">
              <a:latin typeface="Palatino Linotype"/>
              <a:cs typeface="Palatino Linotype"/>
            </a:endParaRPr>
          </a:p>
          <a:p>
            <a:pPr marL="16669" algn="ctr">
              <a:spcBef>
                <a:spcPts val="270"/>
              </a:spcBef>
            </a:pPr>
            <a:r>
              <a:rPr sz="900" dirty="0">
                <a:solidFill>
                  <a:srgbClr val="3A3657"/>
                </a:solidFill>
                <a:latin typeface="Palatino Linotype"/>
                <a:cs typeface="Palatino Linotype"/>
              </a:rPr>
              <a:t>5%</a:t>
            </a:r>
            <a:r>
              <a:rPr sz="900" spc="-15" dirty="0">
                <a:solidFill>
                  <a:srgbClr val="3A3657"/>
                </a:solidFill>
                <a:latin typeface="Palatino Linotype"/>
                <a:cs typeface="Palatino Linotype"/>
              </a:rPr>
              <a:t> </a:t>
            </a:r>
            <a:r>
              <a:rPr sz="900" spc="-8" dirty="0">
                <a:solidFill>
                  <a:srgbClr val="3A3657"/>
                </a:solidFill>
                <a:latin typeface="Palatino Linotype"/>
                <a:cs typeface="Palatino Linotype"/>
              </a:rPr>
              <a:t>Petite</a:t>
            </a:r>
            <a:r>
              <a:rPr sz="900" spc="-11" dirty="0">
                <a:solidFill>
                  <a:srgbClr val="3A3657"/>
                </a:solidFill>
                <a:latin typeface="Palatino Linotype"/>
                <a:cs typeface="Palatino Linotype"/>
              </a:rPr>
              <a:t> </a:t>
            </a:r>
            <a:r>
              <a:rPr sz="900" spc="-8" dirty="0">
                <a:solidFill>
                  <a:srgbClr val="3A3657"/>
                </a:solidFill>
                <a:latin typeface="Palatino Linotype"/>
                <a:cs typeface="Palatino Linotype"/>
              </a:rPr>
              <a:t>Sirah</a:t>
            </a:r>
            <a:endParaRPr sz="900" dirty="0">
              <a:latin typeface="Palatino Linotype"/>
              <a:cs typeface="Palatino Linotype"/>
            </a:endParaRPr>
          </a:p>
        </p:txBody>
      </p:sp>
      <p:sp>
        <p:nvSpPr>
          <p:cNvPr id="4" name="object 4"/>
          <p:cNvSpPr txBox="1"/>
          <p:nvPr/>
        </p:nvSpPr>
        <p:spPr>
          <a:xfrm>
            <a:off x="6778276" y="3459133"/>
            <a:ext cx="1594485" cy="537166"/>
          </a:xfrm>
          <a:prstGeom prst="rect">
            <a:avLst/>
          </a:prstGeom>
        </p:spPr>
        <p:txBody>
          <a:bodyPr vert="horz" wrap="square" lIns="0" tIns="44291" rIns="0" bIns="0" rtlCol="0">
            <a:spAutoFit/>
          </a:bodyPr>
          <a:lstStyle/>
          <a:p>
            <a:pPr marR="10478" algn="ctr">
              <a:spcBef>
                <a:spcPts val="349"/>
              </a:spcBef>
            </a:pPr>
            <a:r>
              <a:rPr sz="900" spc="41" dirty="0">
                <a:solidFill>
                  <a:srgbClr val="F6676D"/>
                </a:solidFill>
                <a:latin typeface="Franklin Gothic Medium"/>
                <a:cs typeface="Franklin Gothic Medium"/>
              </a:rPr>
              <a:t>AG</a:t>
            </a:r>
            <a:r>
              <a:rPr sz="900" spc="-113"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I</a:t>
            </a:r>
            <a:r>
              <a:rPr sz="900" spc="-109" dirty="0">
                <a:solidFill>
                  <a:srgbClr val="F6676D"/>
                </a:solidFill>
                <a:latin typeface="Franklin Gothic Medium"/>
                <a:cs typeface="Franklin Gothic Medium"/>
              </a:rPr>
              <a:t> </a:t>
            </a:r>
            <a:r>
              <a:rPr sz="900" dirty="0">
                <a:solidFill>
                  <a:srgbClr val="F6676D"/>
                </a:solidFill>
                <a:latin typeface="Franklin Gothic Medium"/>
                <a:cs typeface="Franklin Gothic Medium"/>
              </a:rPr>
              <a:t>N</a:t>
            </a:r>
            <a:r>
              <a:rPr sz="900" spc="-113" dirty="0">
                <a:solidFill>
                  <a:srgbClr val="F6676D"/>
                </a:solidFill>
                <a:latin typeface="Franklin Gothic Medium"/>
                <a:cs typeface="Franklin Gothic Medium"/>
              </a:rPr>
              <a:t> </a:t>
            </a:r>
            <a:r>
              <a:rPr sz="900" dirty="0">
                <a:solidFill>
                  <a:srgbClr val="F6676D"/>
                </a:solidFill>
                <a:latin typeface="Franklin Gothic Medium"/>
                <a:cs typeface="Franklin Gothic Medium"/>
              </a:rPr>
              <a:t>G</a:t>
            </a:r>
            <a:r>
              <a:rPr sz="900" spc="214"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R</a:t>
            </a:r>
            <a:r>
              <a:rPr sz="900" spc="-116"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E</a:t>
            </a:r>
            <a:r>
              <a:rPr sz="900" spc="-105"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G</a:t>
            </a:r>
            <a:r>
              <a:rPr sz="900" spc="-113"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I</a:t>
            </a:r>
            <a:r>
              <a:rPr sz="900" spc="-109" dirty="0">
                <a:solidFill>
                  <a:srgbClr val="F6676D"/>
                </a:solidFill>
                <a:latin typeface="Franklin Gothic Medium"/>
                <a:cs typeface="Franklin Gothic Medium"/>
              </a:rPr>
              <a:t> </a:t>
            </a:r>
            <a:r>
              <a:rPr sz="900" dirty="0">
                <a:solidFill>
                  <a:srgbClr val="F6676D"/>
                </a:solidFill>
                <a:latin typeface="Franklin Gothic Medium"/>
                <a:cs typeface="Franklin Gothic Medium"/>
              </a:rPr>
              <a:t>M</a:t>
            </a:r>
            <a:r>
              <a:rPr sz="900" spc="-113" dirty="0">
                <a:solidFill>
                  <a:srgbClr val="F6676D"/>
                </a:solidFill>
                <a:latin typeface="Franklin Gothic Medium"/>
                <a:cs typeface="Franklin Gothic Medium"/>
              </a:rPr>
              <a:t> </a:t>
            </a:r>
            <a:r>
              <a:rPr sz="900" spc="-38" dirty="0">
                <a:solidFill>
                  <a:srgbClr val="F6676D"/>
                </a:solidFill>
                <a:latin typeface="Franklin Gothic Medium"/>
                <a:cs typeface="Franklin Gothic Medium"/>
              </a:rPr>
              <a:t>E</a:t>
            </a:r>
            <a:endParaRPr sz="900" dirty="0">
              <a:latin typeface="Franklin Gothic Medium"/>
              <a:cs typeface="Franklin Gothic Medium"/>
            </a:endParaRPr>
          </a:p>
          <a:p>
            <a:pPr algn="ctr">
              <a:spcBef>
                <a:spcPts val="270"/>
              </a:spcBef>
            </a:pPr>
            <a:r>
              <a:rPr sz="900" dirty="0">
                <a:solidFill>
                  <a:srgbClr val="3A3657"/>
                </a:solidFill>
                <a:latin typeface="Palatino Linotype"/>
                <a:cs typeface="Palatino Linotype"/>
              </a:rPr>
              <a:t>100%</a:t>
            </a:r>
            <a:r>
              <a:rPr sz="900" spc="-4" dirty="0">
                <a:solidFill>
                  <a:srgbClr val="3A3657"/>
                </a:solidFill>
                <a:latin typeface="Palatino Linotype"/>
                <a:cs typeface="Palatino Linotype"/>
              </a:rPr>
              <a:t> </a:t>
            </a:r>
            <a:r>
              <a:rPr sz="900" spc="-8" dirty="0">
                <a:solidFill>
                  <a:srgbClr val="3A3657"/>
                </a:solidFill>
                <a:latin typeface="Palatino Linotype"/>
                <a:cs typeface="Palatino Linotype"/>
              </a:rPr>
              <a:t>Barrel</a:t>
            </a:r>
            <a:r>
              <a:rPr sz="900" spc="-41" dirty="0">
                <a:solidFill>
                  <a:srgbClr val="3A3657"/>
                </a:solidFill>
                <a:latin typeface="Palatino Linotype"/>
                <a:cs typeface="Palatino Linotype"/>
              </a:rPr>
              <a:t> </a:t>
            </a:r>
            <a:r>
              <a:rPr sz="900" dirty="0">
                <a:solidFill>
                  <a:srgbClr val="3A3657"/>
                </a:solidFill>
                <a:latin typeface="Palatino Linotype"/>
                <a:cs typeface="Palatino Linotype"/>
              </a:rPr>
              <a:t>Aged</a:t>
            </a:r>
            <a:r>
              <a:rPr sz="900" spc="-4" dirty="0">
                <a:solidFill>
                  <a:srgbClr val="3A3657"/>
                </a:solidFill>
                <a:latin typeface="Palatino Linotype"/>
                <a:cs typeface="Palatino Linotype"/>
              </a:rPr>
              <a:t> </a:t>
            </a:r>
            <a:r>
              <a:rPr sz="900" dirty="0">
                <a:solidFill>
                  <a:srgbClr val="3A3657"/>
                </a:solidFill>
                <a:latin typeface="Palatino Linotype"/>
                <a:cs typeface="Palatino Linotype"/>
              </a:rPr>
              <a:t>for</a:t>
            </a:r>
            <a:r>
              <a:rPr sz="900" spc="-11" dirty="0">
                <a:solidFill>
                  <a:srgbClr val="3A3657"/>
                </a:solidFill>
                <a:latin typeface="Palatino Linotype"/>
                <a:cs typeface="Palatino Linotype"/>
              </a:rPr>
              <a:t> </a:t>
            </a:r>
            <a:r>
              <a:rPr sz="900" dirty="0">
                <a:solidFill>
                  <a:srgbClr val="3A3657"/>
                </a:solidFill>
                <a:latin typeface="Palatino Linotype"/>
                <a:cs typeface="Palatino Linotype"/>
              </a:rPr>
              <a:t>6</a:t>
            </a:r>
            <a:r>
              <a:rPr sz="900" spc="-4" dirty="0">
                <a:solidFill>
                  <a:srgbClr val="3A3657"/>
                </a:solidFill>
                <a:latin typeface="Palatino Linotype"/>
                <a:cs typeface="Palatino Linotype"/>
              </a:rPr>
              <a:t> </a:t>
            </a:r>
            <a:r>
              <a:rPr sz="900" spc="-8" dirty="0">
                <a:solidFill>
                  <a:srgbClr val="3A3657"/>
                </a:solidFill>
                <a:latin typeface="Palatino Linotype"/>
                <a:cs typeface="Palatino Linotype"/>
              </a:rPr>
              <a:t>months</a:t>
            </a:r>
            <a:endParaRPr sz="900" dirty="0">
              <a:latin typeface="Palatino Linotype"/>
              <a:cs typeface="Palatino Linotype"/>
            </a:endParaRPr>
          </a:p>
          <a:p>
            <a:pPr marL="476" algn="ctr">
              <a:spcBef>
                <a:spcPts val="270"/>
              </a:spcBef>
            </a:pPr>
            <a:r>
              <a:rPr sz="900" dirty="0">
                <a:solidFill>
                  <a:srgbClr val="3A3657"/>
                </a:solidFill>
                <a:latin typeface="Palatino Linotype"/>
                <a:cs typeface="Palatino Linotype"/>
              </a:rPr>
              <a:t>(</a:t>
            </a:r>
            <a:r>
              <a:rPr lang="en-US" altLang="ja-JP" sz="900" dirty="0">
                <a:solidFill>
                  <a:srgbClr val="3A3657"/>
                </a:solidFill>
                <a:latin typeface="Palatino Linotype"/>
                <a:cs typeface="Palatino Linotype"/>
              </a:rPr>
              <a:t>US</a:t>
            </a:r>
            <a:r>
              <a:rPr lang="ja-JP" altLang="en-US" sz="900" dirty="0">
                <a:solidFill>
                  <a:srgbClr val="3A3657"/>
                </a:solidFill>
                <a:latin typeface="Palatino Linotype"/>
                <a:cs typeface="Palatino Linotype"/>
              </a:rPr>
              <a:t>＆</a:t>
            </a:r>
            <a:r>
              <a:rPr lang="en-US" altLang="ja-JP" sz="900" dirty="0">
                <a:solidFill>
                  <a:srgbClr val="3A3657"/>
                </a:solidFill>
                <a:latin typeface="Palatino Linotype"/>
                <a:cs typeface="Palatino Linotype"/>
              </a:rPr>
              <a:t>FR</a:t>
            </a:r>
            <a:r>
              <a:rPr lang="ja-JP" altLang="en-US" sz="900" dirty="0">
                <a:solidFill>
                  <a:srgbClr val="3A3657"/>
                </a:solidFill>
                <a:latin typeface="Palatino Linotype"/>
                <a:cs typeface="Palatino Linotype"/>
              </a:rPr>
              <a:t>・</a:t>
            </a:r>
            <a:r>
              <a:rPr lang="en-US" altLang="ja-JP" sz="900" dirty="0">
                <a:solidFill>
                  <a:srgbClr val="3A3657"/>
                </a:solidFill>
                <a:latin typeface="Palatino Linotype"/>
                <a:cs typeface="Palatino Linotype"/>
              </a:rPr>
              <a:t>40</a:t>
            </a:r>
            <a:r>
              <a:rPr sz="900" dirty="0">
                <a:solidFill>
                  <a:srgbClr val="3A3657"/>
                </a:solidFill>
                <a:latin typeface="Palatino Linotype"/>
                <a:cs typeface="Palatino Linotype"/>
              </a:rPr>
              <a:t>%</a:t>
            </a:r>
            <a:r>
              <a:rPr sz="900" spc="-19" dirty="0">
                <a:solidFill>
                  <a:srgbClr val="3A3657"/>
                </a:solidFill>
                <a:latin typeface="Palatino Linotype"/>
                <a:cs typeface="Palatino Linotype"/>
              </a:rPr>
              <a:t> </a:t>
            </a:r>
            <a:r>
              <a:rPr sz="900" spc="-15" dirty="0">
                <a:solidFill>
                  <a:srgbClr val="3A3657"/>
                </a:solidFill>
                <a:latin typeface="Palatino Linotype"/>
                <a:cs typeface="Palatino Linotype"/>
              </a:rPr>
              <a:t>New)</a:t>
            </a:r>
            <a:endParaRPr sz="900" dirty="0">
              <a:latin typeface="Palatino Linotype"/>
              <a:cs typeface="Palatino Linotype"/>
            </a:endParaRPr>
          </a:p>
        </p:txBody>
      </p:sp>
      <p:sp>
        <p:nvSpPr>
          <p:cNvPr id="5" name="object 5"/>
          <p:cNvSpPr txBox="1"/>
          <p:nvPr/>
        </p:nvSpPr>
        <p:spPr>
          <a:xfrm>
            <a:off x="6878002" y="4070318"/>
            <a:ext cx="1393508" cy="882933"/>
          </a:xfrm>
          <a:prstGeom prst="rect">
            <a:avLst/>
          </a:prstGeom>
        </p:spPr>
        <p:txBody>
          <a:bodyPr vert="horz" wrap="square" lIns="0" tIns="43814" rIns="0" bIns="0" rtlCol="0">
            <a:spAutoFit/>
          </a:bodyPr>
          <a:lstStyle/>
          <a:p>
            <a:pPr marR="8096" algn="ctr">
              <a:spcBef>
                <a:spcPts val="344"/>
              </a:spcBef>
            </a:pPr>
            <a:r>
              <a:rPr sz="900" dirty="0">
                <a:solidFill>
                  <a:srgbClr val="F6676D"/>
                </a:solidFill>
                <a:latin typeface="Franklin Gothic Medium"/>
                <a:cs typeface="Franklin Gothic Medium"/>
              </a:rPr>
              <a:t>TA</a:t>
            </a:r>
            <a:r>
              <a:rPr sz="900" spc="-109"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S</a:t>
            </a:r>
            <a:r>
              <a:rPr sz="900" spc="-105" dirty="0">
                <a:solidFill>
                  <a:srgbClr val="F6676D"/>
                </a:solidFill>
                <a:latin typeface="Franklin Gothic Medium"/>
                <a:cs typeface="Franklin Gothic Medium"/>
              </a:rPr>
              <a:t> </a:t>
            </a:r>
            <a:r>
              <a:rPr sz="900" dirty="0">
                <a:solidFill>
                  <a:srgbClr val="F6676D"/>
                </a:solidFill>
                <a:latin typeface="Franklin Gothic Medium"/>
                <a:cs typeface="Franklin Gothic Medium"/>
              </a:rPr>
              <a:t>T</a:t>
            </a:r>
            <a:r>
              <a:rPr sz="900" spc="-109"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I</a:t>
            </a:r>
            <a:r>
              <a:rPr sz="900" spc="-101" dirty="0">
                <a:solidFill>
                  <a:srgbClr val="F6676D"/>
                </a:solidFill>
                <a:latin typeface="Franklin Gothic Medium"/>
                <a:cs typeface="Franklin Gothic Medium"/>
              </a:rPr>
              <a:t> </a:t>
            </a:r>
            <a:r>
              <a:rPr sz="900" dirty="0">
                <a:solidFill>
                  <a:srgbClr val="F6676D"/>
                </a:solidFill>
                <a:latin typeface="Franklin Gothic Medium"/>
                <a:cs typeface="Franklin Gothic Medium"/>
              </a:rPr>
              <a:t>N</a:t>
            </a:r>
            <a:r>
              <a:rPr sz="900" spc="-109" dirty="0">
                <a:solidFill>
                  <a:srgbClr val="F6676D"/>
                </a:solidFill>
                <a:latin typeface="Franklin Gothic Medium"/>
                <a:cs typeface="Franklin Gothic Medium"/>
              </a:rPr>
              <a:t> </a:t>
            </a:r>
            <a:r>
              <a:rPr sz="900" dirty="0">
                <a:solidFill>
                  <a:srgbClr val="F6676D"/>
                </a:solidFill>
                <a:latin typeface="Franklin Gothic Medium"/>
                <a:cs typeface="Franklin Gothic Medium"/>
              </a:rPr>
              <a:t>G</a:t>
            </a:r>
            <a:r>
              <a:rPr sz="900" spc="225" dirty="0">
                <a:solidFill>
                  <a:srgbClr val="F6676D"/>
                </a:solidFill>
                <a:latin typeface="Franklin Gothic Medium"/>
                <a:cs typeface="Franklin Gothic Medium"/>
              </a:rPr>
              <a:t> </a:t>
            </a:r>
            <a:r>
              <a:rPr sz="900" dirty="0">
                <a:solidFill>
                  <a:srgbClr val="F6676D"/>
                </a:solidFill>
                <a:latin typeface="Franklin Gothic Medium"/>
                <a:cs typeface="Franklin Gothic Medium"/>
              </a:rPr>
              <a:t>N</a:t>
            </a:r>
            <a:r>
              <a:rPr sz="900" spc="-105" dirty="0">
                <a:solidFill>
                  <a:srgbClr val="F6676D"/>
                </a:solidFill>
                <a:latin typeface="Franklin Gothic Medium"/>
                <a:cs typeface="Franklin Gothic Medium"/>
              </a:rPr>
              <a:t> </a:t>
            </a:r>
            <a:r>
              <a:rPr sz="900" spc="45" dirty="0">
                <a:solidFill>
                  <a:srgbClr val="F6676D"/>
                </a:solidFill>
                <a:latin typeface="Franklin Gothic Medium"/>
                <a:cs typeface="Franklin Gothic Medium"/>
              </a:rPr>
              <a:t>OT</a:t>
            </a:r>
            <a:r>
              <a:rPr sz="900" spc="-109" dirty="0">
                <a:solidFill>
                  <a:srgbClr val="F6676D"/>
                </a:solidFill>
                <a:latin typeface="Franklin Gothic Medium"/>
                <a:cs typeface="Franklin Gothic Medium"/>
              </a:rPr>
              <a:t> </a:t>
            </a:r>
            <a:r>
              <a:rPr sz="900" spc="-8" dirty="0">
                <a:solidFill>
                  <a:srgbClr val="F6676D"/>
                </a:solidFill>
                <a:latin typeface="Franklin Gothic Medium"/>
                <a:cs typeface="Franklin Gothic Medium"/>
              </a:rPr>
              <a:t>E</a:t>
            </a:r>
            <a:r>
              <a:rPr sz="900" spc="-101" dirty="0">
                <a:solidFill>
                  <a:srgbClr val="F6676D"/>
                </a:solidFill>
                <a:latin typeface="Franklin Gothic Medium"/>
                <a:cs typeface="Franklin Gothic Medium"/>
              </a:rPr>
              <a:t> </a:t>
            </a:r>
            <a:r>
              <a:rPr sz="900" spc="-38" dirty="0">
                <a:solidFill>
                  <a:srgbClr val="F6676D"/>
                </a:solidFill>
                <a:latin typeface="Franklin Gothic Medium"/>
                <a:cs typeface="Franklin Gothic Medium"/>
              </a:rPr>
              <a:t>S</a:t>
            </a:r>
            <a:endParaRPr sz="900" dirty="0">
              <a:latin typeface="Franklin Gothic Medium"/>
              <a:cs typeface="Franklin Gothic Medium"/>
            </a:endParaRPr>
          </a:p>
          <a:p>
            <a:pPr marL="83344" marR="77153" algn="ctr">
              <a:lnSpc>
                <a:spcPct val="125000"/>
              </a:lnSpc>
            </a:pPr>
            <a:r>
              <a:rPr sz="900" dirty="0">
                <a:solidFill>
                  <a:srgbClr val="3A3657"/>
                </a:solidFill>
                <a:latin typeface="Palatino Linotype"/>
                <a:cs typeface="Palatino Linotype"/>
              </a:rPr>
              <a:t>Rich</a:t>
            </a:r>
            <a:r>
              <a:rPr sz="900" spc="-11" dirty="0">
                <a:solidFill>
                  <a:srgbClr val="3A3657"/>
                </a:solidFill>
                <a:latin typeface="Palatino Linotype"/>
                <a:cs typeface="Palatino Linotype"/>
              </a:rPr>
              <a:t> </a:t>
            </a:r>
            <a:r>
              <a:rPr sz="900" dirty="0">
                <a:solidFill>
                  <a:srgbClr val="3A3657"/>
                </a:solidFill>
                <a:latin typeface="Palatino Linotype"/>
                <a:cs typeface="Palatino Linotype"/>
              </a:rPr>
              <a:t>aromas</a:t>
            </a:r>
            <a:r>
              <a:rPr sz="900" spc="-26" dirty="0">
                <a:solidFill>
                  <a:srgbClr val="3A3657"/>
                </a:solidFill>
                <a:latin typeface="Palatino Linotype"/>
                <a:cs typeface="Palatino Linotype"/>
              </a:rPr>
              <a:t> </a:t>
            </a:r>
            <a:r>
              <a:rPr sz="900" dirty="0">
                <a:solidFill>
                  <a:srgbClr val="3A3657"/>
                </a:solidFill>
                <a:latin typeface="Palatino Linotype"/>
                <a:cs typeface="Palatino Linotype"/>
              </a:rPr>
              <a:t>and</a:t>
            </a:r>
            <a:r>
              <a:rPr sz="900" spc="-19" dirty="0">
                <a:solidFill>
                  <a:srgbClr val="3A3657"/>
                </a:solidFill>
                <a:latin typeface="Palatino Linotype"/>
                <a:cs typeface="Palatino Linotype"/>
              </a:rPr>
              <a:t> </a:t>
            </a:r>
            <a:r>
              <a:rPr sz="900" spc="-8" dirty="0">
                <a:solidFill>
                  <a:srgbClr val="3A3657"/>
                </a:solidFill>
                <a:latin typeface="Palatino Linotype"/>
                <a:cs typeface="Palatino Linotype"/>
              </a:rPr>
              <a:t>flavors </a:t>
            </a:r>
            <a:r>
              <a:rPr sz="900" dirty="0">
                <a:solidFill>
                  <a:srgbClr val="3A3657"/>
                </a:solidFill>
                <a:latin typeface="Palatino Linotype"/>
                <a:cs typeface="Palatino Linotype"/>
              </a:rPr>
              <a:t>of</a:t>
            </a:r>
            <a:r>
              <a:rPr sz="900" spc="-34" dirty="0">
                <a:solidFill>
                  <a:srgbClr val="3A3657"/>
                </a:solidFill>
                <a:latin typeface="Palatino Linotype"/>
                <a:cs typeface="Palatino Linotype"/>
              </a:rPr>
              <a:t> </a:t>
            </a:r>
            <a:r>
              <a:rPr sz="900" spc="-8" dirty="0">
                <a:solidFill>
                  <a:srgbClr val="3A3657"/>
                </a:solidFill>
                <a:latin typeface="Palatino Linotype"/>
                <a:cs typeface="Palatino Linotype"/>
              </a:rPr>
              <a:t>blackberry,</a:t>
            </a:r>
            <a:r>
              <a:rPr sz="900" spc="-34" dirty="0">
                <a:solidFill>
                  <a:srgbClr val="3A3657"/>
                </a:solidFill>
                <a:latin typeface="Palatino Linotype"/>
                <a:cs typeface="Palatino Linotype"/>
              </a:rPr>
              <a:t> </a:t>
            </a:r>
            <a:r>
              <a:rPr sz="900" spc="-8" dirty="0">
                <a:solidFill>
                  <a:srgbClr val="3A3657"/>
                </a:solidFill>
                <a:latin typeface="Palatino Linotype"/>
                <a:cs typeface="Palatino Linotype"/>
              </a:rPr>
              <a:t>cherry</a:t>
            </a:r>
            <a:endParaRPr sz="900" dirty="0">
              <a:latin typeface="Palatino Linotype"/>
              <a:cs typeface="Palatino Linotype"/>
            </a:endParaRPr>
          </a:p>
          <a:p>
            <a:pPr algn="ctr">
              <a:spcBef>
                <a:spcPts val="269"/>
              </a:spcBef>
            </a:pPr>
            <a:r>
              <a:rPr sz="900" dirty="0">
                <a:solidFill>
                  <a:srgbClr val="3A3657"/>
                </a:solidFill>
                <a:latin typeface="Palatino Linotype"/>
                <a:cs typeface="Palatino Linotype"/>
              </a:rPr>
              <a:t>and</a:t>
            </a:r>
            <a:r>
              <a:rPr sz="900" spc="-19" dirty="0">
                <a:solidFill>
                  <a:srgbClr val="3A3657"/>
                </a:solidFill>
                <a:latin typeface="Palatino Linotype"/>
                <a:cs typeface="Palatino Linotype"/>
              </a:rPr>
              <a:t> </a:t>
            </a:r>
            <a:r>
              <a:rPr sz="900" dirty="0">
                <a:solidFill>
                  <a:srgbClr val="3A3657"/>
                </a:solidFill>
                <a:latin typeface="Palatino Linotype"/>
                <a:cs typeface="Palatino Linotype"/>
              </a:rPr>
              <a:t>vanilla,</a:t>
            </a:r>
            <a:r>
              <a:rPr sz="900" spc="-19" dirty="0">
                <a:solidFill>
                  <a:srgbClr val="3A3657"/>
                </a:solidFill>
                <a:latin typeface="Palatino Linotype"/>
                <a:cs typeface="Palatino Linotype"/>
              </a:rPr>
              <a:t> </a:t>
            </a:r>
            <a:r>
              <a:rPr sz="900" dirty="0">
                <a:solidFill>
                  <a:srgbClr val="3A3657"/>
                </a:solidFill>
                <a:latin typeface="Palatino Linotype"/>
                <a:cs typeface="Palatino Linotype"/>
              </a:rPr>
              <a:t>with</a:t>
            </a:r>
            <a:r>
              <a:rPr sz="900" spc="-19" dirty="0">
                <a:solidFill>
                  <a:srgbClr val="3A3657"/>
                </a:solidFill>
                <a:latin typeface="Palatino Linotype"/>
                <a:cs typeface="Palatino Linotype"/>
              </a:rPr>
              <a:t> </a:t>
            </a:r>
            <a:r>
              <a:rPr sz="900" dirty="0">
                <a:solidFill>
                  <a:srgbClr val="3A3657"/>
                </a:solidFill>
                <a:latin typeface="Palatino Linotype"/>
                <a:cs typeface="Palatino Linotype"/>
              </a:rPr>
              <a:t>a</a:t>
            </a:r>
            <a:r>
              <a:rPr sz="900" spc="-19" dirty="0">
                <a:solidFill>
                  <a:srgbClr val="3A3657"/>
                </a:solidFill>
                <a:latin typeface="Palatino Linotype"/>
                <a:cs typeface="Palatino Linotype"/>
              </a:rPr>
              <a:t> </a:t>
            </a:r>
            <a:r>
              <a:rPr sz="900" spc="-8" dirty="0">
                <a:solidFill>
                  <a:srgbClr val="3A3657"/>
                </a:solidFill>
                <a:latin typeface="Palatino Linotype"/>
                <a:cs typeface="Palatino Linotype"/>
              </a:rPr>
              <a:t>smooth,</a:t>
            </a:r>
            <a:endParaRPr sz="900" dirty="0">
              <a:latin typeface="Palatino Linotype"/>
              <a:cs typeface="Palatino Linotype"/>
            </a:endParaRPr>
          </a:p>
          <a:p>
            <a:pPr marL="1905" algn="ctr">
              <a:spcBef>
                <a:spcPts val="270"/>
              </a:spcBef>
            </a:pPr>
            <a:r>
              <a:rPr sz="900" spc="-15" dirty="0">
                <a:solidFill>
                  <a:srgbClr val="3A3657"/>
                </a:solidFill>
                <a:latin typeface="Palatino Linotype"/>
                <a:cs typeface="Palatino Linotype"/>
              </a:rPr>
              <a:t>well-</a:t>
            </a:r>
            <a:r>
              <a:rPr sz="900" dirty="0">
                <a:solidFill>
                  <a:srgbClr val="3A3657"/>
                </a:solidFill>
                <a:latin typeface="Palatino Linotype"/>
                <a:cs typeface="Palatino Linotype"/>
              </a:rPr>
              <a:t>balanced</a:t>
            </a:r>
            <a:r>
              <a:rPr sz="900" spc="19" dirty="0">
                <a:solidFill>
                  <a:srgbClr val="3A3657"/>
                </a:solidFill>
                <a:latin typeface="Palatino Linotype"/>
                <a:cs typeface="Palatino Linotype"/>
              </a:rPr>
              <a:t> </a:t>
            </a:r>
            <a:r>
              <a:rPr sz="900" spc="-8" dirty="0">
                <a:solidFill>
                  <a:srgbClr val="3A3657"/>
                </a:solidFill>
                <a:latin typeface="Palatino Linotype"/>
                <a:cs typeface="Palatino Linotype"/>
              </a:rPr>
              <a:t>finish</a:t>
            </a:r>
            <a:endParaRPr sz="900" dirty="0">
              <a:latin typeface="Palatino Linotype"/>
              <a:cs typeface="Palatino Linotype"/>
            </a:endParaRPr>
          </a:p>
        </p:txBody>
      </p:sp>
      <p:sp>
        <p:nvSpPr>
          <p:cNvPr id="6" name="object 6"/>
          <p:cNvSpPr txBox="1"/>
          <p:nvPr/>
        </p:nvSpPr>
        <p:spPr>
          <a:xfrm>
            <a:off x="954024" y="2277160"/>
            <a:ext cx="3617976" cy="1005212"/>
          </a:xfrm>
          <a:prstGeom prst="rect">
            <a:avLst/>
          </a:prstGeom>
        </p:spPr>
        <p:txBody>
          <a:bodyPr vert="horz" wrap="square" lIns="0" tIns="9525" rIns="0" bIns="0" rtlCol="0">
            <a:spAutoFit/>
          </a:bodyPr>
          <a:lstStyle/>
          <a:p>
            <a:pPr marL="9525" marR="3810">
              <a:lnSpc>
                <a:spcPct val="120000"/>
              </a:lnSpc>
              <a:spcBef>
                <a:spcPts val="75"/>
              </a:spcBef>
            </a:pPr>
            <a:r>
              <a:rPr sz="1050" dirty="0">
                <a:solidFill>
                  <a:srgbClr val="3A3657"/>
                </a:solidFill>
                <a:latin typeface="Palatino Linotype"/>
                <a:cs typeface="Palatino Linotype"/>
              </a:rPr>
              <a:t>Grown</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under</a:t>
            </a:r>
            <a:r>
              <a:rPr sz="1050" spc="-19" dirty="0">
                <a:solidFill>
                  <a:srgbClr val="3A3657"/>
                </a:solidFill>
                <a:latin typeface="Palatino Linotype"/>
                <a:cs typeface="Palatino Linotype"/>
              </a:rPr>
              <a:t> </a:t>
            </a:r>
            <a:r>
              <a:rPr sz="1050" dirty="0">
                <a:solidFill>
                  <a:srgbClr val="3A3657"/>
                </a:solidFill>
                <a:latin typeface="Palatino Linotype"/>
                <a:cs typeface="Palatino Linotype"/>
              </a:rPr>
              <a:t>the</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attentive</a:t>
            </a:r>
            <a:r>
              <a:rPr sz="1050" spc="-19" dirty="0">
                <a:solidFill>
                  <a:srgbClr val="3A3657"/>
                </a:solidFill>
                <a:latin typeface="Palatino Linotype"/>
                <a:cs typeface="Palatino Linotype"/>
              </a:rPr>
              <a:t> </a:t>
            </a:r>
            <a:r>
              <a:rPr sz="1050" dirty="0">
                <a:solidFill>
                  <a:srgbClr val="3A3657"/>
                </a:solidFill>
                <a:latin typeface="Palatino Linotype"/>
                <a:cs typeface="Palatino Linotype"/>
              </a:rPr>
              <a:t>care</a:t>
            </a:r>
            <a:r>
              <a:rPr sz="1050" spc="-34" dirty="0">
                <a:solidFill>
                  <a:srgbClr val="3A3657"/>
                </a:solidFill>
                <a:latin typeface="Palatino Linotype"/>
                <a:cs typeface="Palatino Linotype"/>
              </a:rPr>
              <a:t> </a:t>
            </a:r>
            <a:r>
              <a:rPr sz="1050" dirty="0">
                <a:solidFill>
                  <a:srgbClr val="3A3657"/>
                </a:solidFill>
                <a:latin typeface="Palatino Linotype"/>
                <a:cs typeface="Palatino Linotype"/>
              </a:rPr>
              <a:t>of</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the </a:t>
            </a:r>
            <a:r>
              <a:rPr sz="1050" spc="-8" dirty="0">
                <a:solidFill>
                  <a:srgbClr val="3A3657"/>
                </a:solidFill>
                <a:latin typeface="Palatino Linotype"/>
                <a:cs typeface="Palatino Linotype"/>
              </a:rPr>
              <a:t>Trinchero </a:t>
            </a:r>
            <a:r>
              <a:rPr sz="1050" dirty="0">
                <a:solidFill>
                  <a:srgbClr val="3A3657"/>
                </a:solidFill>
                <a:latin typeface="Palatino Linotype"/>
                <a:cs typeface="Palatino Linotype"/>
              </a:rPr>
              <a:t>family</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who</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has</a:t>
            </a:r>
            <a:r>
              <a:rPr sz="1050" spc="-23" dirty="0">
                <a:solidFill>
                  <a:srgbClr val="3A3657"/>
                </a:solidFill>
                <a:latin typeface="Palatino Linotype"/>
                <a:cs typeface="Palatino Linotype"/>
              </a:rPr>
              <a:t> </a:t>
            </a:r>
            <a:r>
              <a:rPr sz="1050" dirty="0">
                <a:solidFill>
                  <a:srgbClr val="3A3657"/>
                </a:solidFill>
                <a:latin typeface="Palatino Linotype"/>
                <a:cs typeface="Palatino Linotype"/>
              </a:rPr>
              <a:t>specialized</a:t>
            </a:r>
            <a:r>
              <a:rPr sz="1050" spc="-49" dirty="0">
                <a:solidFill>
                  <a:srgbClr val="3A3657"/>
                </a:solidFill>
                <a:latin typeface="Palatino Linotype"/>
                <a:cs typeface="Palatino Linotype"/>
              </a:rPr>
              <a:t> </a:t>
            </a:r>
            <a:r>
              <a:rPr sz="1050" dirty="0">
                <a:solidFill>
                  <a:srgbClr val="3A3657"/>
                </a:solidFill>
                <a:latin typeface="Palatino Linotype"/>
                <a:cs typeface="Palatino Linotype"/>
              </a:rPr>
              <a:t>in</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Zinfandel</a:t>
            </a:r>
            <a:r>
              <a:rPr sz="1050" spc="-19" dirty="0">
                <a:solidFill>
                  <a:srgbClr val="3A3657"/>
                </a:solidFill>
                <a:latin typeface="Palatino Linotype"/>
                <a:cs typeface="Palatino Linotype"/>
              </a:rPr>
              <a:t> </a:t>
            </a:r>
            <a:r>
              <a:rPr sz="1050" dirty="0">
                <a:solidFill>
                  <a:srgbClr val="3A3657"/>
                </a:solidFill>
                <a:latin typeface="Palatino Linotype"/>
                <a:cs typeface="Palatino Linotype"/>
              </a:rPr>
              <a:t>since</a:t>
            </a:r>
            <a:r>
              <a:rPr sz="1050" spc="-26" dirty="0">
                <a:solidFill>
                  <a:srgbClr val="3A3657"/>
                </a:solidFill>
                <a:latin typeface="Palatino Linotype"/>
                <a:cs typeface="Palatino Linotype"/>
              </a:rPr>
              <a:t> </a:t>
            </a:r>
            <a:r>
              <a:rPr sz="1050" spc="-19" dirty="0">
                <a:solidFill>
                  <a:srgbClr val="3A3657"/>
                </a:solidFill>
                <a:latin typeface="Palatino Linotype"/>
                <a:cs typeface="Palatino Linotype"/>
              </a:rPr>
              <a:t>the </a:t>
            </a:r>
            <a:r>
              <a:rPr sz="1050" spc="-8" dirty="0">
                <a:solidFill>
                  <a:srgbClr val="3A3657"/>
                </a:solidFill>
                <a:latin typeface="Palatino Linotype"/>
                <a:cs typeface="Palatino Linotype"/>
              </a:rPr>
              <a:t>late-1960s</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トリンチェロ・ファミリー（</a:t>
            </a:r>
            <a:r>
              <a:rPr lang="en-US" altLang="ja-JP" sz="1050" spc="-8" dirty="0" err="1">
                <a:solidFill>
                  <a:srgbClr val="3A3657"/>
                </a:solidFill>
                <a:latin typeface="游ゴシック" panose="020B0400000000000000" pitchFamily="50" charset="-128"/>
                <a:ea typeface="游ゴシック" panose="020B0400000000000000" pitchFamily="50" charset="-128"/>
                <a:cs typeface="Palatino Linotype"/>
              </a:rPr>
              <a:t>Trinchero</a:t>
            </a:r>
            <a:r>
              <a:rPr lang="en-US" altLang="ja-JP" sz="1050" spc="-8" dirty="0">
                <a:solidFill>
                  <a:srgbClr val="3A3657"/>
                </a:solidFill>
                <a:latin typeface="游ゴシック" panose="020B0400000000000000" pitchFamily="50" charset="-128"/>
                <a:ea typeface="游ゴシック" panose="020B0400000000000000" pitchFamily="50" charset="-128"/>
                <a:cs typeface="Palatino Linotype"/>
              </a:rPr>
              <a:t> Family</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）が</a:t>
            </a:r>
            <a:r>
              <a:rPr lang="en-US" altLang="ja-JP" sz="1050" spc="-8" dirty="0">
                <a:solidFill>
                  <a:srgbClr val="3A3657"/>
                </a:solidFill>
                <a:latin typeface="游ゴシック" panose="020B0400000000000000" pitchFamily="50" charset="-128"/>
                <a:ea typeface="游ゴシック" panose="020B0400000000000000" pitchFamily="50" charset="-128"/>
                <a:cs typeface="Palatino Linotype"/>
              </a:rPr>
              <a:t>1960</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年代後半から管理するロダイの畑にて栽培。</a:t>
            </a:r>
          </a:p>
          <a:p>
            <a:pPr marL="9525" marR="3810">
              <a:lnSpc>
                <a:spcPct val="120000"/>
              </a:lnSpc>
              <a:spcBef>
                <a:spcPts val="75"/>
              </a:spcBef>
            </a:pPr>
            <a:endParaRPr sz="1200" dirty="0">
              <a:latin typeface="Palatino Linotype"/>
              <a:cs typeface="Palatino Linotype"/>
            </a:endParaRPr>
          </a:p>
        </p:txBody>
      </p:sp>
      <p:sp>
        <p:nvSpPr>
          <p:cNvPr id="7" name="object 7"/>
          <p:cNvSpPr txBox="1"/>
          <p:nvPr/>
        </p:nvSpPr>
        <p:spPr>
          <a:xfrm>
            <a:off x="952840" y="3272712"/>
            <a:ext cx="3351848" cy="953403"/>
          </a:xfrm>
          <a:prstGeom prst="rect">
            <a:avLst/>
          </a:prstGeom>
        </p:spPr>
        <p:txBody>
          <a:bodyPr vert="horz" wrap="square" lIns="0" tIns="9525" rIns="0" bIns="0" rtlCol="0">
            <a:spAutoFit/>
          </a:bodyPr>
          <a:lstStyle/>
          <a:p>
            <a:pPr marL="9525" marR="3810">
              <a:lnSpc>
                <a:spcPct val="120000"/>
              </a:lnSpc>
              <a:spcBef>
                <a:spcPts val="75"/>
              </a:spcBef>
            </a:pPr>
            <a:r>
              <a:rPr sz="1050" dirty="0">
                <a:solidFill>
                  <a:srgbClr val="3A3657"/>
                </a:solidFill>
                <a:latin typeface="Palatino Linotype" panose="02040502050505030304" pitchFamily="18" charset="0"/>
                <a:cs typeface="Palatino Linotype"/>
              </a:rPr>
              <a:t>Made</a:t>
            </a:r>
            <a:r>
              <a:rPr sz="1050" spc="-38" dirty="0">
                <a:solidFill>
                  <a:srgbClr val="3A3657"/>
                </a:solidFill>
                <a:latin typeface="Palatino Linotype" panose="02040502050505030304" pitchFamily="18" charset="0"/>
                <a:cs typeface="Palatino Linotype"/>
              </a:rPr>
              <a:t> </a:t>
            </a:r>
            <a:r>
              <a:rPr sz="1050" dirty="0">
                <a:solidFill>
                  <a:srgbClr val="3A3657"/>
                </a:solidFill>
                <a:latin typeface="Palatino Linotype" panose="02040502050505030304" pitchFamily="18" charset="0"/>
                <a:cs typeface="Palatino Linotype"/>
              </a:rPr>
              <a:t>by</a:t>
            </a:r>
            <a:r>
              <a:rPr sz="1050" spc="-34" dirty="0">
                <a:solidFill>
                  <a:srgbClr val="3A3657"/>
                </a:solidFill>
                <a:latin typeface="Palatino Linotype" panose="02040502050505030304" pitchFamily="18" charset="0"/>
                <a:cs typeface="Palatino Linotype"/>
              </a:rPr>
              <a:t> </a:t>
            </a:r>
            <a:r>
              <a:rPr sz="1050" dirty="0">
                <a:solidFill>
                  <a:srgbClr val="3A3657"/>
                </a:solidFill>
                <a:latin typeface="Palatino Linotype" panose="02040502050505030304" pitchFamily="18" charset="0"/>
                <a:cs typeface="Palatino Linotype"/>
              </a:rPr>
              <a:t>the</a:t>
            </a:r>
            <a:r>
              <a:rPr sz="1050" spc="-15" dirty="0">
                <a:solidFill>
                  <a:srgbClr val="3A3657"/>
                </a:solidFill>
                <a:latin typeface="Palatino Linotype" panose="02040502050505030304" pitchFamily="18" charset="0"/>
                <a:cs typeface="Palatino Linotype"/>
              </a:rPr>
              <a:t> </a:t>
            </a:r>
            <a:r>
              <a:rPr sz="1050" dirty="0">
                <a:solidFill>
                  <a:srgbClr val="3A3657"/>
                </a:solidFill>
                <a:latin typeface="Palatino Linotype" panose="02040502050505030304" pitchFamily="18" charset="0"/>
                <a:cs typeface="Palatino Linotype"/>
              </a:rPr>
              <a:t>talented</a:t>
            </a:r>
            <a:r>
              <a:rPr sz="1050" spc="-30" dirty="0">
                <a:solidFill>
                  <a:srgbClr val="3A3657"/>
                </a:solidFill>
                <a:latin typeface="Palatino Linotype" panose="02040502050505030304" pitchFamily="18" charset="0"/>
                <a:cs typeface="Palatino Linotype"/>
              </a:rPr>
              <a:t> </a:t>
            </a:r>
            <a:r>
              <a:rPr sz="1050" spc="-8" dirty="0">
                <a:solidFill>
                  <a:srgbClr val="3A3657"/>
                </a:solidFill>
                <a:latin typeface="Palatino Linotype" panose="02040502050505030304" pitchFamily="18" charset="0"/>
                <a:cs typeface="Palatino Linotype"/>
              </a:rPr>
              <a:t>Trinchero</a:t>
            </a:r>
            <a:r>
              <a:rPr sz="1050" spc="-23" dirty="0">
                <a:solidFill>
                  <a:srgbClr val="3A3657"/>
                </a:solidFill>
                <a:latin typeface="Palatino Linotype" panose="02040502050505030304" pitchFamily="18" charset="0"/>
                <a:cs typeface="Palatino Linotype"/>
              </a:rPr>
              <a:t> </a:t>
            </a:r>
            <a:r>
              <a:rPr sz="1050" dirty="0">
                <a:solidFill>
                  <a:srgbClr val="3A3657"/>
                </a:solidFill>
                <a:latin typeface="Palatino Linotype" panose="02040502050505030304" pitchFamily="18" charset="0"/>
                <a:cs typeface="Palatino Linotype"/>
              </a:rPr>
              <a:t>Family</a:t>
            </a:r>
            <a:r>
              <a:rPr sz="1050" spc="-34" dirty="0">
                <a:solidFill>
                  <a:srgbClr val="3A3657"/>
                </a:solidFill>
                <a:latin typeface="Palatino Linotype" panose="02040502050505030304" pitchFamily="18" charset="0"/>
                <a:cs typeface="Palatino Linotype"/>
              </a:rPr>
              <a:t> </a:t>
            </a:r>
            <a:r>
              <a:rPr sz="1050" spc="-8" dirty="0">
                <a:solidFill>
                  <a:srgbClr val="3A3657"/>
                </a:solidFill>
                <a:latin typeface="Palatino Linotype" panose="02040502050505030304" pitchFamily="18" charset="0"/>
                <a:cs typeface="Palatino Linotype"/>
              </a:rPr>
              <a:t>Estates </a:t>
            </a:r>
            <a:r>
              <a:rPr sz="1050" dirty="0">
                <a:solidFill>
                  <a:srgbClr val="3A3657"/>
                </a:solidFill>
                <a:latin typeface="Palatino Linotype" panose="02040502050505030304" pitchFamily="18" charset="0"/>
                <a:cs typeface="Palatino Linotype"/>
              </a:rPr>
              <a:t>winemaking</a:t>
            </a:r>
            <a:r>
              <a:rPr sz="1050" spc="-8" dirty="0">
                <a:solidFill>
                  <a:srgbClr val="3A3657"/>
                </a:solidFill>
                <a:latin typeface="Palatino Linotype" panose="02040502050505030304" pitchFamily="18" charset="0"/>
                <a:cs typeface="Palatino Linotype"/>
              </a:rPr>
              <a:t> </a:t>
            </a:r>
            <a:r>
              <a:rPr sz="1050" dirty="0">
                <a:solidFill>
                  <a:srgbClr val="3A3657"/>
                </a:solidFill>
                <a:latin typeface="Palatino Linotype" panose="02040502050505030304" pitchFamily="18" charset="0"/>
                <a:cs typeface="Palatino Linotype"/>
              </a:rPr>
              <a:t>team</a:t>
            </a:r>
            <a:r>
              <a:rPr sz="1050" spc="-15" dirty="0">
                <a:solidFill>
                  <a:srgbClr val="3A3657"/>
                </a:solidFill>
                <a:latin typeface="Palatino Linotype" panose="02040502050505030304" pitchFamily="18" charset="0"/>
                <a:cs typeface="Palatino Linotype"/>
              </a:rPr>
              <a:t> </a:t>
            </a:r>
            <a:r>
              <a:rPr sz="1050" dirty="0">
                <a:solidFill>
                  <a:srgbClr val="3A3657"/>
                </a:solidFill>
                <a:latin typeface="Palatino Linotype" panose="02040502050505030304" pitchFamily="18" charset="0"/>
                <a:cs typeface="Palatino Linotype"/>
              </a:rPr>
              <a:t>in</a:t>
            </a:r>
            <a:r>
              <a:rPr sz="1050" spc="-11" dirty="0">
                <a:solidFill>
                  <a:srgbClr val="3A3657"/>
                </a:solidFill>
                <a:latin typeface="Palatino Linotype" panose="02040502050505030304" pitchFamily="18" charset="0"/>
                <a:cs typeface="Palatino Linotype"/>
              </a:rPr>
              <a:t> </a:t>
            </a:r>
            <a:r>
              <a:rPr sz="1050" dirty="0">
                <a:solidFill>
                  <a:srgbClr val="3A3657"/>
                </a:solidFill>
                <a:latin typeface="Palatino Linotype" panose="02040502050505030304" pitchFamily="18" charset="0"/>
                <a:cs typeface="Palatino Linotype"/>
              </a:rPr>
              <a:t>our</a:t>
            </a:r>
            <a:r>
              <a:rPr sz="1050" spc="-8" dirty="0">
                <a:solidFill>
                  <a:srgbClr val="3A3657"/>
                </a:solidFill>
                <a:latin typeface="Palatino Linotype" panose="02040502050505030304" pitchFamily="18" charset="0"/>
                <a:cs typeface="Palatino Linotype"/>
              </a:rPr>
              <a:t> state-</a:t>
            </a:r>
            <a:r>
              <a:rPr sz="1050" spc="-15" dirty="0">
                <a:solidFill>
                  <a:srgbClr val="3A3657"/>
                </a:solidFill>
                <a:latin typeface="Palatino Linotype" panose="02040502050505030304" pitchFamily="18" charset="0"/>
                <a:cs typeface="Palatino Linotype"/>
              </a:rPr>
              <a:t>of-the-</a:t>
            </a:r>
            <a:r>
              <a:rPr sz="1050" dirty="0">
                <a:solidFill>
                  <a:srgbClr val="3A3657"/>
                </a:solidFill>
                <a:latin typeface="Palatino Linotype" panose="02040502050505030304" pitchFamily="18" charset="0"/>
                <a:cs typeface="Palatino Linotype"/>
              </a:rPr>
              <a:t>art,</a:t>
            </a:r>
            <a:r>
              <a:rPr sz="1050" spc="15" dirty="0">
                <a:solidFill>
                  <a:srgbClr val="3A3657"/>
                </a:solidFill>
                <a:latin typeface="Palatino Linotype" panose="02040502050505030304" pitchFamily="18" charset="0"/>
                <a:cs typeface="Palatino Linotype"/>
              </a:rPr>
              <a:t> </a:t>
            </a:r>
            <a:r>
              <a:rPr sz="1050" spc="-8" dirty="0">
                <a:solidFill>
                  <a:srgbClr val="3A3657"/>
                </a:solidFill>
                <a:latin typeface="Palatino Linotype" panose="02040502050505030304" pitchFamily="18" charset="0"/>
                <a:cs typeface="Palatino Linotype"/>
              </a:rPr>
              <a:t>certified </a:t>
            </a:r>
            <a:r>
              <a:rPr sz="1050" dirty="0">
                <a:solidFill>
                  <a:srgbClr val="3A3657"/>
                </a:solidFill>
                <a:latin typeface="Palatino Linotype" panose="02040502050505030304" pitchFamily="18" charset="0"/>
                <a:cs typeface="Palatino Linotype"/>
              </a:rPr>
              <a:t>sustainable</a:t>
            </a:r>
            <a:r>
              <a:rPr sz="1050" spc="-60" dirty="0">
                <a:solidFill>
                  <a:srgbClr val="3A3657"/>
                </a:solidFill>
                <a:latin typeface="Palatino Linotype" panose="02040502050505030304" pitchFamily="18" charset="0"/>
                <a:cs typeface="Palatino Linotype"/>
              </a:rPr>
              <a:t> </a:t>
            </a:r>
            <a:r>
              <a:rPr sz="1050" spc="-8" dirty="0">
                <a:solidFill>
                  <a:srgbClr val="3A3657"/>
                </a:solidFill>
                <a:latin typeface="Palatino Linotype" panose="02040502050505030304" pitchFamily="18" charset="0"/>
                <a:cs typeface="Palatino Linotype"/>
              </a:rPr>
              <a:t>winery</a:t>
            </a:r>
            <a:r>
              <a:rPr sz="1050" spc="-8" dirty="0">
                <a:solidFill>
                  <a:srgbClr val="3A3657"/>
                </a:solidFill>
                <a:latin typeface="游ゴシック" panose="020B0400000000000000" pitchFamily="50" charset="-128"/>
                <a:ea typeface="游ゴシック" panose="020B0400000000000000" pitchFamily="50" charset="-128"/>
                <a:cs typeface="Palatino Linotype"/>
              </a:rPr>
              <a:t>*</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熟練チームが、最新鋭かつ サステナブル認証取得ワイナリー にて醸造。</a:t>
            </a:r>
          </a:p>
          <a:p>
            <a:pPr marL="9525" marR="3810">
              <a:lnSpc>
                <a:spcPct val="120000"/>
              </a:lnSpc>
              <a:spcBef>
                <a:spcPts val="75"/>
              </a:spcBef>
            </a:pPr>
            <a:endParaRPr sz="900" dirty="0">
              <a:latin typeface="Palatino Linotype"/>
              <a:cs typeface="Palatino Linotype"/>
            </a:endParaRPr>
          </a:p>
        </p:txBody>
      </p:sp>
      <p:sp>
        <p:nvSpPr>
          <p:cNvPr id="8" name="object 8"/>
          <p:cNvSpPr txBox="1"/>
          <p:nvPr/>
        </p:nvSpPr>
        <p:spPr>
          <a:xfrm>
            <a:off x="954024" y="4224600"/>
            <a:ext cx="3350664" cy="793487"/>
          </a:xfrm>
          <a:prstGeom prst="rect">
            <a:avLst/>
          </a:prstGeom>
        </p:spPr>
        <p:txBody>
          <a:bodyPr vert="horz" wrap="square" lIns="0" tIns="46673" rIns="0" bIns="0" rtlCol="0">
            <a:spAutoFit/>
          </a:bodyPr>
          <a:lstStyle/>
          <a:p>
            <a:pPr marL="9525">
              <a:spcBef>
                <a:spcPts val="368"/>
              </a:spcBef>
            </a:pPr>
            <a:r>
              <a:rPr sz="1050" dirty="0">
                <a:solidFill>
                  <a:srgbClr val="3A3657"/>
                </a:solidFill>
                <a:latin typeface="Palatino Linotype"/>
                <a:cs typeface="Palatino Linotype"/>
              </a:rPr>
              <a:t>Aged</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in</a:t>
            </a:r>
            <a:r>
              <a:rPr sz="1050" spc="-23" dirty="0">
                <a:solidFill>
                  <a:srgbClr val="3A3657"/>
                </a:solidFill>
                <a:latin typeface="Palatino Linotype"/>
                <a:cs typeface="Palatino Linotype"/>
              </a:rPr>
              <a:t> </a:t>
            </a:r>
            <a:r>
              <a:rPr sz="1050" dirty="0">
                <a:solidFill>
                  <a:srgbClr val="3A3657"/>
                </a:solidFill>
                <a:latin typeface="Palatino Linotype"/>
                <a:cs typeface="Palatino Linotype"/>
              </a:rPr>
              <a:t>a</a:t>
            </a:r>
            <a:r>
              <a:rPr sz="1050" spc="-23" dirty="0">
                <a:solidFill>
                  <a:srgbClr val="3A3657"/>
                </a:solidFill>
                <a:latin typeface="Palatino Linotype"/>
                <a:cs typeface="Palatino Linotype"/>
              </a:rPr>
              <a:t> </a:t>
            </a:r>
            <a:r>
              <a:rPr sz="1050" dirty="0">
                <a:solidFill>
                  <a:srgbClr val="3A3657"/>
                </a:solidFill>
                <a:latin typeface="Palatino Linotype"/>
                <a:cs typeface="Palatino Linotype"/>
              </a:rPr>
              <a:t>combination</a:t>
            </a:r>
            <a:r>
              <a:rPr sz="1050" spc="-8" dirty="0">
                <a:solidFill>
                  <a:srgbClr val="3A3657"/>
                </a:solidFill>
                <a:latin typeface="Palatino Linotype"/>
                <a:cs typeface="Palatino Linotype"/>
              </a:rPr>
              <a:t> </a:t>
            </a:r>
            <a:r>
              <a:rPr sz="1050" dirty="0">
                <a:solidFill>
                  <a:srgbClr val="3A3657"/>
                </a:solidFill>
                <a:latin typeface="Palatino Linotype"/>
                <a:cs typeface="Palatino Linotype"/>
              </a:rPr>
              <a:t>of</a:t>
            </a:r>
            <a:r>
              <a:rPr sz="1050" spc="-19" dirty="0">
                <a:solidFill>
                  <a:srgbClr val="3A3657"/>
                </a:solidFill>
                <a:latin typeface="Palatino Linotype"/>
                <a:cs typeface="Palatino Linotype"/>
              </a:rPr>
              <a:t> </a:t>
            </a:r>
            <a:r>
              <a:rPr sz="1050" dirty="0">
                <a:solidFill>
                  <a:srgbClr val="3A3657"/>
                </a:solidFill>
                <a:latin typeface="Palatino Linotype"/>
                <a:cs typeface="Palatino Linotype"/>
              </a:rPr>
              <a:t>new</a:t>
            </a:r>
            <a:r>
              <a:rPr sz="1050" spc="-8" dirty="0">
                <a:solidFill>
                  <a:srgbClr val="3A3657"/>
                </a:solidFill>
                <a:latin typeface="Palatino Linotype"/>
                <a:cs typeface="Palatino Linotype"/>
              </a:rPr>
              <a:t> </a:t>
            </a:r>
            <a:r>
              <a:rPr sz="1050" dirty="0">
                <a:solidFill>
                  <a:srgbClr val="3A3657"/>
                </a:solidFill>
                <a:latin typeface="Palatino Linotype"/>
                <a:cs typeface="Palatino Linotype"/>
              </a:rPr>
              <a:t>and</a:t>
            </a:r>
            <a:r>
              <a:rPr sz="1050" spc="-30" dirty="0">
                <a:solidFill>
                  <a:srgbClr val="3A3657"/>
                </a:solidFill>
                <a:latin typeface="Palatino Linotype"/>
                <a:cs typeface="Palatino Linotype"/>
              </a:rPr>
              <a:t> </a:t>
            </a:r>
            <a:r>
              <a:rPr sz="1050" spc="-8" dirty="0">
                <a:solidFill>
                  <a:srgbClr val="3A3657"/>
                </a:solidFill>
                <a:latin typeface="Palatino Linotype"/>
                <a:cs typeface="Palatino Linotype"/>
              </a:rPr>
              <a:t>neutral</a:t>
            </a:r>
            <a:endParaRPr sz="1050" dirty="0">
              <a:latin typeface="Palatino Linotype"/>
              <a:cs typeface="Palatino Linotype"/>
            </a:endParaRPr>
          </a:p>
          <a:p>
            <a:pPr marL="9525">
              <a:spcBef>
                <a:spcPts val="289"/>
              </a:spcBef>
            </a:pPr>
            <a:r>
              <a:rPr sz="1050" dirty="0">
                <a:solidFill>
                  <a:srgbClr val="3A3657"/>
                </a:solidFill>
                <a:latin typeface="Palatino Linotype"/>
                <a:cs typeface="Palatino Linotype"/>
              </a:rPr>
              <a:t>French,</a:t>
            </a:r>
            <a:r>
              <a:rPr sz="1050" spc="-68" dirty="0">
                <a:solidFill>
                  <a:srgbClr val="3A3657"/>
                </a:solidFill>
                <a:latin typeface="Palatino Linotype"/>
                <a:cs typeface="Palatino Linotype"/>
              </a:rPr>
              <a:t> </a:t>
            </a:r>
            <a:r>
              <a:rPr sz="1050" dirty="0">
                <a:solidFill>
                  <a:srgbClr val="3A3657"/>
                </a:solidFill>
                <a:latin typeface="Palatino Linotype"/>
                <a:cs typeface="Palatino Linotype"/>
              </a:rPr>
              <a:t>American</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and</a:t>
            </a:r>
            <a:r>
              <a:rPr sz="1050" spc="-45" dirty="0">
                <a:solidFill>
                  <a:srgbClr val="3A3657"/>
                </a:solidFill>
                <a:latin typeface="Palatino Linotype"/>
                <a:cs typeface="Palatino Linotype"/>
              </a:rPr>
              <a:t> </a:t>
            </a:r>
            <a:r>
              <a:rPr sz="1050" dirty="0">
                <a:solidFill>
                  <a:srgbClr val="3A3657"/>
                </a:solidFill>
                <a:latin typeface="Palatino Linotype"/>
                <a:cs typeface="Palatino Linotype"/>
              </a:rPr>
              <a:t>Hungarian</a:t>
            </a:r>
            <a:r>
              <a:rPr sz="1050" spc="-38" dirty="0">
                <a:solidFill>
                  <a:srgbClr val="3A3657"/>
                </a:solidFill>
                <a:latin typeface="Palatino Linotype"/>
                <a:cs typeface="Palatino Linotype"/>
              </a:rPr>
              <a:t> </a:t>
            </a:r>
            <a:r>
              <a:rPr sz="1050" spc="-19" dirty="0">
                <a:solidFill>
                  <a:srgbClr val="3A3657"/>
                </a:solidFill>
                <a:latin typeface="Palatino Linotype"/>
                <a:cs typeface="Palatino Linotype"/>
              </a:rPr>
              <a:t>oak</a:t>
            </a:r>
            <a:r>
              <a:rPr lang="ja-JP" altLang="en-US" sz="1050" spc="-19" dirty="0">
                <a:solidFill>
                  <a:srgbClr val="3A3657"/>
                </a:solidFill>
                <a:latin typeface="Palatino Linotype"/>
                <a:cs typeface="Palatino Linotype"/>
              </a:rPr>
              <a:t>　新旧</a:t>
            </a:r>
            <a:r>
              <a:rPr lang="ja-JP" altLang="en-US" sz="1050" spc="-19" dirty="0">
                <a:solidFill>
                  <a:srgbClr val="3A3657"/>
                </a:solidFill>
                <a:latin typeface="游ゴシック" panose="020B0400000000000000" pitchFamily="50" charset="-128"/>
                <a:ea typeface="游ゴシック" panose="020B0400000000000000" pitchFamily="50" charset="-128"/>
                <a:cs typeface="Palatino Linotype"/>
              </a:rPr>
              <a:t>フレンチ、アメリカン、ハンガリーオークを組み合わせて熟成。</a:t>
            </a:r>
          </a:p>
          <a:p>
            <a:pPr marL="9525">
              <a:spcBef>
                <a:spcPts val="289"/>
              </a:spcBef>
            </a:pPr>
            <a:endParaRPr sz="1200" dirty="0">
              <a:latin typeface="Palatino Linotype"/>
              <a:cs typeface="Palatino Linotype"/>
            </a:endParaRPr>
          </a:p>
        </p:txBody>
      </p:sp>
      <p:sp>
        <p:nvSpPr>
          <p:cNvPr id="9" name="object 9"/>
          <p:cNvSpPr txBox="1"/>
          <p:nvPr/>
        </p:nvSpPr>
        <p:spPr>
          <a:xfrm>
            <a:off x="950119" y="5006372"/>
            <a:ext cx="3321368" cy="580287"/>
          </a:xfrm>
          <a:prstGeom prst="rect">
            <a:avLst/>
          </a:prstGeom>
        </p:spPr>
        <p:txBody>
          <a:bodyPr vert="horz" wrap="square" lIns="0" tIns="9525" rIns="0" bIns="0" rtlCol="0">
            <a:spAutoFit/>
          </a:bodyPr>
          <a:lstStyle/>
          <a:p>
            <a:pPr marL="9525" marR="3810">
              <a:lnSpc>
                <a:spcPct val="120000"/>
              </a:lnSpc>
              <a:spcBef>
                <a:spcPts val="75"/>
              </a:spcBef>
            </a:pPr>
            <a:r>
              <a:rPr sz="1050" dirty="0">
                <a:solidFill>
                  <a:srgbClr val="3A3657"/>
                </a:solidFill>
                <a:latin typeface="Palatino Linotype"/>
                <a:cs typeface="Palatino Linotype"/>
              </a:rPr>
              <a:t>Approachable,</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food</a:t>
            </a:r>
            <a:r>
              <a:rPr sz="1050" spc="-38" dirty="0">
                <a:solidFill>
                  <a:srgbClr val="3A3657"/>
                </a:solidFill>
                <a:latin typeface="Palatino Linotype"/>
                <a:cs typeface="Palatino Linotype"/>
              </a:rPr>
              <a:t> </a:t>
            </a:r>
            <a:r>
              <a:rPr sz="1050" dirty="0">
                <a:solidFill>
                  <a:srgbClr val="3A3657"/>
                </a:solidFill>
                <a:latin typeface="Palatino Linotype"/>
                <a:cs typeface="Palatino Linotype"/>
              </a:rPr>
              <a:t>friendly</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style</a:t>
            </a:r>
            <a:r>
              <a:rPr sz="1050" spc="-38" dirty="0">
                <a:solidFill>
                  <a:srgbClr val="3A3657"/>
                </a:solidFill>
                <a:latin typeface="Palatino Linotype"/>
                <a:cs typeface="Palatino Linotype"/>
              </a:rPr>
              <a:t> </a:t>
            </a:r>
            <a:r>
              <a:rPr sz="1050" dirty="0">
                <a:solidFill>
                  <a:srgbClr val="3A3657"/>
                </a:solidFill>
                <a:latin typeface="Palatino Linotype"/>
                <a:cs typeface="Palatino Linotype"/>
              </a:rPr>
              <a:t>that</a:t>
            </a:r>
            <a:r>
              <a:rPr sz="1050" spc="-23" dirty="0">
                <a:solidFill>
                  <a:srgbClr val="3A3657"/>
                </a:solidFill>
                <a:latin typeface="Palatino Linotype"/>
                <a:cs typeface="Palatino Linotype"/>
              </a:rPr>
              <a:t> </a:t>
            </a:r>
            <a:r>
              <a:rPr sz="1050" dirty="0">
                <a:solidFill>
                  <a:srgbClr val="3A3657"/>
                </a:solidFill>
                <a:latin typeface="Palatino Linotype"/>
                <a:cs typeface="Palatino Linotype"/>
              </a:rPr>
              <a:t>appeals</a:t>
            </a:r>
            <a:r>
              <a:rPr sz="1050" spc="-49" dirty="0">
                <a:solidFill>
                  <a:srgbClr val="3A3657"/>
                </a:solidFill>
                <a:latin typeface="Palatino Linotype"/>
                <a:cs typeface="Palatino Linotype"/>
              </a:rPr>
              <a:t> </a:t>
            </a:r>
            <a:r>
              <a:rPr sz="1050" spc="-19" dirty="0">
                <a:solidFill>
                  <a:srgbClr val="3A3657"/>
                </a:solidFill>
                <a:latin typeface="Palatino Linotype"/>
                <a:cs typeface="Palatino Linotype"/>
              </a:rPr>
              <a:t>to </a:t>
            </a:r>
            <a:r>
              <a:rPr sz="1050" dirty="0">
                <a:solidFill>
                  <a:srgbClr val="3A3657"/>
                </a:solidFill>
                <a:latin typeface="Palatino Linotype"/>
                <a:cs typeface="Palatino Linotype"/>
              </a:rPr>
              <a:t>Zinfandel</a:t>
            </a:r>
            <a:r>
              <a:rPr sz="1050" spc="-19" dirty="0">
                <a:solidFill>
                  <a:srgbClr val="3A3657"/>
                </a:solidFill>
                <a:latin typeface="Palatino Linotype"/>
                <a:cs typeface="Palatino Linotype"/>
              </a:rPr>
              <a:t> </a:t>
            </a:r>
            <a:r>
              <a:rPr sz="1050" dirty="0">
                <a:solidFill>
                  <a:srgbClr val="3A3657"/>
                </a:solidFill>
                <a:latin typeface="Palatino Linotype"/>
                <a:cs typeface="Palatino Linotype"/>
              </a:rPr>
              <a:t>and</a:t>
            </a:r>
            <a:r>
              <a:rPr sz="1050" spc="-15" dirty="0">
                <a:solidFill>
                  <a:srgbClr val="3A3657"/>
                </a:solidFill>
                <a:latin typeface="Palatino Linotype"/>
                <a:cs typeface="Palatino Linotype"/>
              </a:rPr>
              <a:t> </a:t>
            </a:r>
            <a:r>
              <a:rPr sz="1050" dirty="0">
                <a:solidFill>
                  <a:srgbClr val="3A3657"/>
                </a:solidFill>
                <a:latin typeface="Palatino Linotype"/>
                <a:cs typeface="Palatino Linotype"/>
              </a:rPr>
              <a:t>red</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wine</a:t>
            </a:r>
            <a:r>
              <a:rPr sz="1050" spc="-23" dirty="0">
                <a:solidFill>
                  <a:srgbClr val="3A3657"/>
                </a:solidFill>
                <a:latin typeface="Palatino Linotype"/>
                <a:cs typeface="Palatino Linotype"/>
              </a:rPr>
              <a:t> </a:t>
            </a:r>
            <a:r>
              <a:rPr sz="1050" spc="-8" dirty="0">
                <a:solidFill>
                  <a:srgbClr val="3A3657"/>
                </a:solidFill>
                <a:latin typeface="Palatino Linotype"/>
                <a:cs typeface="Palatino Linotype"/>
              </a:rPr>
              <a:t>enthusiasts</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食事に合わせやすく、赤ワイン愛好家に広く親しまれるスタイル</a:t>
            </a:r>
            <a:r>
              <a:rPr lang="ja-JP" altLang="en-US" sz="1050" spc="-8" dirty="0">
                <a:solidFill>
                  <a:srgbClr val="3A3657"/>
                </a:solidFill>
                <a:latin typeface="Palatino Linotype"/>
                <a:cs typeface="Palatino Linotype"/>
              </a:rPr>
              <a:t>。</a:t>
            </a:r>
            <a:endParaRPr sz="1050" dirty="0">
              <a:latin typeface="Palatino Linotype"/>
              <a:cs typeface="Palatino Linotype"/>
            </a:endParaRPr>
          </a:p>
        </p:txBody>
      </p:sp>
      <p:sp>
        <p:nvSpPr>
          <p:cNvPr id="10" name="object 10"/>
          <p:cNvSpPr txBox="1">
            <a:spLocks noGrp="1"/>
          </p:cNvSpPr>
          <p:nvPr>
            <p:ph type="title"/>
          </p:nvPr>
        </p:nvSpPr>
        <p:spPr>
          <a:xfrm>
            <a:off x="950119" y="1086512"/>
            <a:ext cx="6656629" cy="517449"/>
          </a:xfrm>
          <a:prstGeom prst="rect">
            <a:avLst/>
          </a:prstGeom>
        </p:spPr>
        <p:txBody>
          <a:bodyPr vert="horz" wrap="square" lIns="0" tIns="9525" rIns="0" bIns="0" rtlCol="0" anchor="ctr">
            <a:spAutoFit/>
          </a:bodyPr>
          <a:lstStyle/>
          <a:p>
            <a:pPr marL="9525">
              <a:lnSpc>
                <a:spcPct val="100000"/>
              </a:lnSpc>
              <a:spcBef>
                <a:spcPts val="75"/>
              </a:spcBef>
              <a:tabLst>
                <a:tab pos="1703070" algn="l"/>
                <a:tab pos="2057876" algn="l"/>
              </a:tabLst>
            </a:pPr>
            <a:r>
              <a:rPr spc="-19" dirty="0">
                <a:solidFill>
                  <a:srgbClr val="E05F63"/>
                </a:solidFill>
              </a:rPr>
              <a:t>F</a:t>
            </a:r>
            <a:r>
              <a:rPr spc="-248" dirty="0">
                <a:solidFill>
                  <a:srgbClr val="E05F63"/>
                </a:solidFill>
              </a:rPr>
              <a:t> </a:t>
            </a:r>
            <a:r>
              <a:rPr spc="-19" dirty="0">
                <a:solidFill>
                  <a:srgbClr val="E05F63"/>
                </a:solidFill>
              </a:rPr>
              <a:t>E</a:t>
            </a:r>
            <a:r>
              <a:rPr spc="-248" dirty="0">
                <a:solidFill>
                  <a:srgbClr val="E05F63"/>
                </a:solidFill>
              </a:rPr>
              <a:t> </a:t>
            </a:r>
            <a:r>
              <a:rPr spc="86" dirty="0">
                <a:solidFill>
                  <a:srgbClr val="E05F63"/>
                </a:solidFill>
              </a:rPr>
              <a:t>AT</a:t>
            </a:r>
            <a:r>
              <a:rPr spc="-248" dirty="0">
                <a:solidFill>
                  <a:srgbClr val="E05F63"/>
                </a:solidFill>
              </a:rPr>
              <a:t> </a:t>
            </a:r>
            <a:r>
              <a:rPr spc="-19" dirty="0">
                <a:solidFill>
                  <a:srgbClr val="E05F63"/>
                </a:solidFill>
              </a:rPr>
              <a:t>U</a:t>
            </a:r>
            <a:r>
              <a:rPr spc="-244" dirty="0">
                <a:solidFill>
                  <a:srgbClr val="E05F63"/>
                </a:solidFill>
              </a:rPr>
              <a:t> </a:t>
            </a:r>
            <a:r>
              <a:rPr dirty="0">
                <a:solidFill>
                  <a:srgbClr val="E05F63"/>
                </a:solidFill>
              </a:rPr>
              <a:t>R</a:t>
            </a:r>
            <a:r>
              <a:rPr spc="-240" dirty="0">
                <a:solidFill>
                  <a:srgbClr val="E05F63"/>
                </a:solidFill>
              </a:rPr>
              <a:t> </a:t>
            </a:r>
            <a:r>
              <a:rPr spc="-19" dirty="0">
                <a:solidFill>
                  <a:srgbClr val="E05F63"/>
                </a:solidFill>
              </a:rPr>
              <a:t>E</a:t>
            </a:r>
            <a:r>
              <a:rPr spc="-248" dirty="0">
                <a:solidFill>
                  <a:srgbClr val="E05F63"/>
                </a:solidFill>
              </a:rPr>
              <a:t> </a:t>
            </a:r>
            <a:r>
              <a:rPr spc="-38" dirty="0">
                <a:solidFill>
                  <a:srgbClr val="E05F63"/>
                </a:solidFill>
              </a:rPr>
              <a:t>S</a:t>
            </a:r>
            <a:r>
              <a:rPr dirty="0">
                <a:solidFill>
                  <a:srgbClr val="E05F63"/>
                </a:solidFill>
              </a:rPr>
              <a:t>	</a:t>
            </a:r>
            <a:r>
              <a:rPr spc="-38" dirty="0">
                <a:solidFill>
                  <a:srgbClr val="E05F63"/>
                </a:solidFill>
              </a:rPr>
              <a:t>&amp;</a:t>
            </a:r>
            <a:r>
              <a:rPr dirty="0">
                <a:solidFill>
                  <a:srgbClr val="E05F63"/>
                </a:solidFill>
              </a:rPr>
              <a:t>	</a:t>
            </a:r>
            <a:r>
              <a:rPr spc="-19" dirty="0">
                <a:solidFill>
                  <a:srgbClr val="E05F63"/>
                </a:solidFill>
              </a:rPr>
              <a:t>B</a:t>
            </a:r>
            <a:r>
              <a:rPr spc="-248" dirty="0">
                <a:solidFill>
                  <a:srgbClr val="E05F63"/>
                </a:solidFill>
              </a:rPr>
              <a:t> </a:t>
            </a:r>
            <a:r>
              <a:rPr spc="-19" dirty="0">
                <a:solidFill>
                  <a:srgbClr val="E05F63"/>
                </a:solidFill>
              </a:rPr>
              <a:t>E</a:t>
            </a:r>
            <a:r>
              <a:rPr spc="-248" dirty="0">
                <a:solidFill>
                  <a:srgbClr val="E05F63"/>
                </a:solidFill>
              </a:rPr>
              <a:t> </a:t>
            </a:r>
            <a:r>
              <a:rPr spc="-19" dirty="0">
                <a:solidFill>
                  <a:srgbClr val="E05F63"/>
                </a:solidFill>
              </a:rPr>
              <a:t>N</a:t>
            </a:r>
            <a:r>
              <a:rPr spc="-251" dirty="0">
                <a:solidFill>
                  <a:srgbClr val="E05F63"/>
                </a:solidFill>
              </a:rPr>
              <a:t> </a:t>
            </a:r>
            <a:r>
              <a:rPr spc="-19" dirty="0">
                <a:solidFill>
                  <a:srgbClr val="E05F63"/>
                </a:solidFill>
              </a:rPr>
              <a:t>E</a:t>
            </a:r>
            <a:r>
              <a:rPr spc="-248" dirty="0">
                <a:solidFill>
                  <a:srgbClr val="E05F63"/>
                </a:solidFill>
              </a:rPr>
              <a:t> </a:t>
            </a:r>
            <a:r>
              <a:rPr spc="-19" dirty="0">
                <a:solidFill>
                  <a:srgbClr val="E05F63"/>
                </a:solidFill>
              </a:rPr>
              <a:t>F</a:t>
            </a:r>
            <a:r>
              <a:rPr spc="-248" dirty="0">
                <a:solidFill>
                  <a:srgbClr val="E05F63"/>
                </a:solidFill>
              </a:rPr>
              <a:t> </a:t>
            </a:r>
            <a:r>
              <a:rPr spc="-8" dirty="0">
                <a:solidFill>
                  <a:srgbClr val="E05F63"/>
                </a:solidFill>
              </a:rPr>
              <a:t>I</a:t>
            </a:r>
            <a:r>
              <a:rPr spc="-240" dirty="0">
                <a:solidFill>
                  <a:srgbClr val="E05F63"/>
                </a:solidFill>
              </a:rPr>
              <a:t> </a:t>
            </a:r>
            <a:r>
              <a:rPr dirty="0">
                <a:solidFill>
                  <a:srgbClr val="E05F63"/>
                </a:solidFill>
              </a:rPr>
              <a:t>T</a:t>
            </a:r>
            <a:r>
              <a:rPr spc="-229" dirty="0">
                <a:solidFill>
                  <a:srgbClr val="E05F63"/>
                </a:solidFill>
              </a:rPr>
              <a:t> </a:t>
            </a:r>
            <a:r>
              <a:rPr spc="-38" dirty="0">
                <a:solidFill>
                  <a:srgbClr val="E05F63"/>
                </a:solidFill>
              </a:rPr>
              <a:t>S</a:t>
            </a:r>
          </a:p>
        </p:txBody>
      </p:sp>
      <p:grpSp>
        <p:nvGrpSpPr>
          <p:cNvPr id="11" name="object 11"/>
          <p:cNvGrpSpPr/>
          <p:nvPr/>
        </p:nvGrpSpPr>
        <p:grpSpPr>
          <a:xfrm>
            <a:off x="944118" y="1607058"/>
            <a:ext cx="7516654" cy="3721894"/>
            <a:chOff x="1258824" y="999744"/>
            <a:chExt cx="10022205" cy="4962525"/>
          </a:xfrm>
        </p:grpSpPr>
        <p:pic>
          <p:nvPicPr>
            <p:cNvPr id="12" name="object 12"/>
            <p:cNvPicPr/>
            <p:nvPr/>
          </p:nvPicPr>
          <p:blipFill>
            <a:blip r:embed="rId3" cstate="print"/>
            <a:stretch>
              <a:fillRect/>
            </a:stretch>
          </p:blipFill>
          <p:spPr>
            <a:xfrm>
              <a:off x="6519671" y="999744"/>
              <a:ext cx="1615440" cy="1615439"/>
            </a:xfrm>
            <a:prstGeom prst="rect">
              <a:avLst/>
            </a:prstGeom>
          </p:spPr>
        </p:pic>
        <p:pic>
          <p:nvPicPr>
            <p:cNvPr id="13" name="object 13"/>
            <p:cNvPicPr/>
            <p:nvPr/>
          </p:nvPicPr>
          <p:blipFill>
            <a:blip r:embed="rId4" cstate="print"/>
            <a:stretch>
              <a:fillRect/>
            </a:stretch>
          </p:blipFill>
          <p:spPr>
            <a:xfrm>
              <a:off x="6519671" y="2660904"/>
              <a:ext cx="1615440" cy="1615440"/>
            </a:xfrm>
            <a:prstGeom prst="rect">
              <a:avLst/>
            </a:prstGeom>
          </p:spPr>
        </p:pic>
        <p:pic>
          <p:nvPicPr>
            <p:cNvPr id="14" name="object 14"/>
            <p:cNvPicPr/>
            <p:nvPr/>
          </p:nvPicPr>
          <p:blipFill>
            <a:blip r:embed="rId5" cstate="print"/>
            <a:stretch>
              <a:fillRect/>
            </a:stretch>
          </p:blipFill>
          <p:spPr>
            <a:xfrm>
              <a:off x="6519671" y="4346447"/>
              <a:ext cx="1615440" cy="1615439"/>
            </a:xfrm>
            <a:prstGeom prst="rect">
              <a:avLst/>
            </a:prstGeom>
          </p:spPr>
        </p:pic>
        <p:sp>
          <p:nvSpPr>
            <p:cNvPr id="15" name="object 15"/>
            <p:cNvSpPr/>
            <p:nvPr/>
          </p:nvSpPr>
          <p:spPr>
            <a:xfrm>
              <a:off x="1258824" y="1417320"/>
              <a:ext cx="10022205" cy="3971925"/>
            </a:xfrm>
            <a:custGeom>
              <a:avLst/>
              <a:gdLst/>
              <a:ahLst/>
              <a:cxnLst/>
              <a:rect l="l" t="t" r="r" b="b"/>
              <a:pathLst>
                <a:path w="10022205" h="3971925">
                  <a:moveTo>
                    <a:pt x="10022205" y="411479"/>
                  </a:moveTo>
                  <a:lnTo>
                    <a:pt x="7659624" y="411479"/>
                  </a:lnTo>
                </a:path>
                <a:path w="10022205" h="3971925">
                  <a:moveTo>
                    <a:pt x="10022205" y="0"/>
                  </a:moveTo>
                  <a:lnTo>
                    <a:pt x="7659624" y="0"/>
                  </a:lnTo>
                </a:path>
                <a:path w="10022205" h="3971925">
                  <a:moveTo>
                    <a:pt x="4685157" y="1618488"/>
                  </a:moveTo>
                  <a:lnTo>
                    <a:pt x="45719" y="1618488"/>
                  </a:lnTo>
                </a:path>
                <a:path w="10022205" h="3971925">
                  <a:moveTo>
                    <a:pt x="4685157" y="2936747"/>
                  </a:moveTo>
                  <a:lnTo>
                    <a:pt x="45719" y="2936747"/>
                  </a:lnTo>
                </a:path>
                <a:path w="10022205" h="3971925">
                  <a:moveTo>
                    <a:pt x="4639437" y="3971543"/>
                  </a:moveTo>
                  <a:lnTo>
                    <a:pt x="0" y="3971543"/>
                  </a:lnTo>
                </a:path>
              </a:pathLst>
            </a:custGeom>
            <a:ln w="6096">
              <a:solidFill>
                <a:srgbClr val="080C2E"/>
              </a:solidFill>
            </a:ln>
          </p:spPr>
          <p:txBody>
            <a:bodyPr wrap="square" lIns="0" tIns="0" rIns="0" bIns="0" rtlCol="0"/>
            <a:lstStyle/>
            <a:p>
              <a:endParaRPr sz="1350"/>
            </a:p>
          </p:txBody>
        </p:sp>
      </p:grpSp>
      <p:sp>
        <p:nvSpPr>
          <p:cNvPr id="16" name="object 16"/>
          <p:cNvSpPr txBox="1"/>
          <p:nvPr/>
        </p:nvSpPr>
        <p:spPr>
          <a:xfrm>
            <a:off x="6695312" y="1978151"/>
            <a:ext cx="1754505" cy="182742"/>
          </a:xfrm>
          <a:prstGeom prst="rect">
            <a:avLst/>
          </a:prstGeom>
        </p:spPr>
        <p:txBody>
          <a:bodyPr vert="horz" wrap="square" lIns="0" tIns="9525" rIns="0" bIns="0" rtlCol="0">
            <a:spAutoFit/>
          </a:bodyPr>
          <a:lstStyle/>
          <a:p>
            <a:pPr marL="9525">
              <a:spcBef>
                <a:spcPts val="75"/>
              </a:spcBef>
              <a:tabLst>
                <a:tab pos="546259" algn="l"/>
              </a:tabLst>
            </a:pPr>
            <a:r>
              <a:rPr sz="1125" dirty="0">
                <a:solidFill>
                  <a:srgbClr val="F6676D"/>
                </a:solidFill>
                <a:latin typeface="Franklin Gothic Medium"/>
                <a:cs typeface="Franklin Gothic Medium"/>
              </a:rPr>
              <a:t>W</a:t>
            </a:r>
            <a:r>
              <a:rPr sz="1125" spc="-38" dirty="0">
                <a:solidFill>
                  <a:srgbClr val="F6676D"/>
                </a:solidFill>
                <a:latin typeface="Franklin Gothic Medium"/>
                <a:cs typeface="Franklin Gothic Medium"/>
              </a:rPr>
              <a:t> </a:t>
            </a:r>
            <a:r>
              <a:rPr sz="1125" dirty="0">
                <a:solidFill>
                  <a:srgbClr val="F6676D"/>
                </a:solidFill>
                <a:latin typeface="Franklin Gothic Medium"/>
                <a:cs typeface="Franklin Gothic Medium"/>
              </a:rPr>
              <a:t>I</a:t>
            </a:r>
            <a:r>
              <a:rPr sz="1125" spc="-30" dirty="0">
                <a:solidFill>
                  <a:srgbClr val="F6676D"/>
                </a:solidFill>
                <a:latin typeface="Franklin Gothic Medium"/>
                <a:cs typeface="Franklin Gothic Medium"/>
              </a:rPr>
              <a:t> </a:t>
            </a:r>
            <a:r>
              <a:rPr sz="1125" dirty="0">
                <a:solidFill>
                  <a:srgbClr val="F6676D"/>
                </a:solidFill>
                <a:latin typeface="Franklin Gothic Medium"/>
                <a:cs typeface="Franklin Gothic Medium"/>
              </a:rPr>
              <a:t>N</a:t>
            </a:r>
            <a:r>
              <a:rPr sz="1125" spc="-30" dirty="0">
                <a:solidFill>
                  <a:srgbClr val="F6676D"/>
                </a:solidFill>
                <a:latin typeface="Franklin Gothic Medium"/>
                <a:cs typeface="Franklin Gothic Medium"/>
              </a:rPr>
              <a:t> </a:t>
            </a:r>
            <a:r>
              <a:rPr sz="1125" spc="-38" dirty="0">
                <a:solidFill>
                  <a:srgbClr val="F6676D"/>
                </a:solidFill>
                <a:latin typeface="Franklin Gothic Medium"/>
                <a:cs typeface="Franklin Gothic Medium"/>
              </a:rPr>
              <a:t>E</a:t>
            </a:r>
            <a:r>
              <a:rPr sz="1125" dirty="0">
                <a:solidFill>
                  <a:srgbClr val="F6676D"/>
                </a:solidFill>
                <a:latin typeface="Franklin Gothic Medium"/>
                <a:cs typeface="Franklin Gothic Medium"/>
              </a:rPr>
              <a:t>	I</a:t>
            </a:r>
            <a:r>
              <a:rPr sz="1125" spc="-26" dirty="0">
                <a:solidFill>
                  <a:srgbClr val="F6676D"/>
                </a:solidFill>
                <a:latin typeface="Franklin Gothic Medium"/>
                <a:cs typeface="Franklin Gothic Medium"/>
              </a:rPr>
              <a:t> </a:t>
            </a:r>
            <a:r>
              <a:rPr sz="1125" dirty="0">
                <a:solidFill>
                  <a:srgbClr val="F6676D"/>
                </a:solidFill>
                <a:latin typeface="Franklin Gothic Medium"/>
                <a:cs typeface="Franklin Gothic Medium"/>
              </a:rPr>
              <a:t>N</a:t>
            </a:r>
            <a:r>
              <a:rPr sz="1125" spc="-26" dirty="0">
                <a:solidFill>
                  <a:srgbClr val="F6676D"/>
                </a:solidFill>
                <a:latin typeface="Franklin Gothic Medium"/>
                <a:cs typeface="Franklin Gothic Medium"/>
              </a:rPr>
              <a:t> </a:t>
            </a:r>
            <a:r>
              <a:rPr sz="1125" dirty="0">
                <a:solidFill>
                  <a:srgbClr val="F6676D"/>
                </a:solidFill>
                <a:latin typeface="Franklin Gothic Medium"/>
                <a:cs typeface="Franklin Gothic Medium"/>
              </a:rPr>
              <a:t>F</a:t>
            </a:r>
            <a:r>
              <a:rPr sz="1125" spc="-45" dirty="0">
                <a:solidFill>
                  <a:srgbClr val="F6676D"/>
                </a:solidFill>
                <a:latin typeface="Franklin Gothic Medium"/>
                <a:cs typeface="Franklin Gothic Medium"/>
              </a:rPr>
              <a:t> </a:t>
            </a:r>
            <a:r>
              <a:rPr sz="1125" dirty="0">
                <a:solidFill>
                  <a:srgbClr val="F6676D"/>
                </a:solidFill>
                <a:latin typeface="Franklin Gothic Medium"/>
                <a:cs typeface="Franklin Gothic Medium"/>
              </a:rPr>
              <a:t>O</a:t>
            </a:r>
            <a:r>
              <a:rPr sz="1125" spc="-30" dirty="0">
                <a:solidFill>
                  <a:srgbClr val="F6676D"/>
                </a:solidFill>
                <a:latin typeface="Franklin Gothic Medium"/>
                <a:cs typeface="Franklin Gothic Medium"/>
              </a:rPr>
              <a:t> </a:t>
            </a:r>
            <a:r>
              <a:rPr sz="1125" dirty="0">
                <a:solidFill>
                  <a:srgbClr val="F6676D"/>
                </a:solidFill>
                <a:latin typeface="Franklin Gothic Medium"/>
                <a:cs typeface="Franklin Gothic Medium"/>
              </a:rPr>
              <a:t>R</a:t>
            </a:r>
            <a:r>
              <a:rPr sz="1125" spc="-23" dirty="0">
                <a:solidFill>
                  <a:srgbClr val="F6676D"/>
                </a:solidFill>
                <a:latin typeface="Franklin Gothic Medium"/>
                <a:cs typeface="Franklin Gothic Medium"/>
              </a:rPr>
              <a:t> </a:t>
            </a:r>
            <a:r>
              <a:rPr sz="1125" dirty="0">
                <a:solidFill>
                  <a:srgbClr val="F6676D"/>
                </a:solidFill>
                <a:latin typeface="Franklin Gothic Medium"/>
                <a:cs typeface="Franklin Gothic Medium"/>
              </a:rPr>
              <a:t>M</a:t>
            </a:r>
            <a:r>
              <a:rPr sz="1125" spc="-26" dirty="0">
                <a:solidFill>
                  <a:srgbClr val="F6676D"/>
                </a:solidFill>
                <a:latin typeface="Franklin Gothic Medium"/>
                <a:cs typeface="Franklin Gothic Medium"/>
              </a:rPr>
              <a:t> </a:t>
            </a:r>
            <a:r>
              <a:rPr sz="1125" dirty="0">
                <a:solidFill>
                  <a:srgbClr val="F6676D"/>
                </a:solidFill>
                <a:latin typeface="Franklin Gothic Medium"/>
                <a:cs typeface="Franklin Gothic Medium"/>
              </a:rPr>
              <a:t>A</a:t>
            </a:r>
            <a:r>
              <a:rPr sz="1125" spc="-86" dirty="0">
                <a:solidFill>
                  <a:srgbClr val="F6676D"/>
                </a:solidFill>
                <a:latin typeface="Franklin Gothic Medium"/>
                <a:cs typeface="Franklin Gothic Medium"/>
              </a:rPr>
              <a:t> </a:t>
            </a:r>
            <a:r>
              <a:rPr sz="1125" dirty="0">
                <a:solidFill>
                  <a:srgbClr val="F6676D"/>
                </a:solidFill>
                <a:latin typeface="Franklin Gothic Medium"/>
                <a:cs typeface="Franklin Gothic Medium"/>
              </a:rPr>
              <a:t>T</a:t>
            </a:r>
            <a:r>
              <a:rPr sz="1125" spc="-30" dirty="0">
                <a:solidFill>
                  <a:srgbClr val="F6676D"/>
                </a:solidFill>
                <a:latin typeface="Franklin Gothic Medium"/>
                <a:cs typeface="Franklin Gothic Medium"/>
              </a:rPr>
              <a:t> </a:t>
            </a:r>
            <a:r>
              <a:rPr sz="1125" dirty="0">
                <a:solidFill>
                  <a:srgbClr val="F6676D"/>
                </a:solidFill>
                <a:latin typeface="Franklin Gothic Medium"/>
                <a:cs typeface="Franklin Gothic Medium"/>
              </a:rPr>
              <a:t>I</a:t>
            </a:r>
            <a:r>
              <a:rPr sz="1125" spc="-23" dirty="0">
                <a:solidFill>
                  <a:srgbClr val="F6676D"/>
                </a:solidFill>
                <a:latin typeface="Franklin Gothic Medium"/>
                <a:cs typeface="Franklin Gothic Medium"/>
              </a:rPr>
              <a:t> </a:t>
            </a:r>
            <a:r>
              <a:rPr sz="1125" dirty="0">
                <a:solidFill>
                  <a:srgbClr val="F6676D"/>
                </a:solidFill>
                <a:latin typeface="Franklin Gothic Medium"/>
                <a:cs typeface="Franklin Gothic Medium"/>
              </a:rPr>
              <a:t>O</a:t>
            </a:r>
            <a:r>
              <a:rPr sz="1125" spc="-30" dirty="0">
                <a:solidFill>
                  <a:srgbClr val="F6676D"/>
                </a:solidFill>
                <a:latin typeface="Franklin Gothic Medium"/>
                <a:cs typeface="Franklin Gothic Medium"/>
              </a:rPr>
              <a:t> </a:t>
            </a:r>
            <a:r>
              <a:rPr sz="1125" spc="-38" dirty="0">
                <a:solidFill>
                  <a:srgbClr val="F6676D"/>
                </a:solidFill>
                <a:latin typeface="Franklin Gothic Medium"/>
                <a:cs typeface="Franklin Gothic Medium"/>
              </a:rPr>
              <a:t>N</a:t>
            </a:r>
            <a:endParaRPr sz="1125">
              <a:latin typeface="Franklin Gothic Medium"/>
              <a:cs typeface="Franklin Gothic Medium"/>
            </a:endParaRPr>
          </a:p>
        </p:txBody>
      </p:sp>
      <p:sp>
        <p:nvSpPr>
          <p:cNvPr id="17" name="object 17"/>
          <p:cNvSpPr txBox="1"/>
          <p:nvPr/>
        </p:nvSpPr>
        <p:spPr>
          <a:xfrm>
            <a:off x="6892100" y="5887440"/>
            <a:ext cx="2250281" cy="101951"/>
          </a:xfrm>
          <a:prstGeom prst="rect">
            <a:avLst/>
          </a:prstGeom>
        </p:spPr>
        <p:txBody>
          <a:bodyPr vert="horz" wrap="square" lIns="0" tIns="9525" rIns="0" bIns="0" rtlCol="0">
            <a:spAutoFit/>
          </a:bodyPr>
          <a:lstStyle/>
          <a:p>
            <a:pPr marL="9525">
              <a:spcBef>
                <a:spcPts val="75"/>
              </a:spcBef>
            </a:pPr>
            <a:r>
              <a:rPr sz="600" spc="-8" dirty="0">
                <a:solidFill>
                  <a:srgbClr val="FAF6EB"/>
                </a:solidFill>
                <a:latin typeface="Franklin Gothic Medium"/>
                <a:cs typeface="Franklin Gothic Medium"/>
              </a:rPr>
              <a:t>*Certified</a:t>
            </a:r>
            <a:r>
              <a:rPr sz="600" spc="-11" dirty="0">
                <a:solidFill>
                  <a:srgbClr val="FAF6EB"/>
                </a:solidFill>
                <a:latin typeface="Franklin Gothic Medium"/>
                <a:cs typeface="Franklin Gothic Medium"/>
              </a:rPr>
              <a:t> </a:t>
            </a:r>
            <a:r>
              <a:rPr sz="600" spc="-8" dirty="0">
                <a:solidFill>
                  <a:srgbClr val="FAF6EB"/>
                </a:solidFill>
                <a:latin typeface="Franklin Gothic Medium"/>
                <a:cs typeface="Franklin Gothic Medium"/>
              </a:rPr>
              <a:t>Sustainable</a:t>
            </a:r>
            <a:r>
              <a:rPr sz="600" spc="11" dirty="0">
                <a:solidFill>
                  <a:srgbClr val="FAF6EB"/>
                </a:solidFill>
                <a:latin typeface="Franklin Gothic Medium"/>
                <a:cs typeface="Franklin Gothic Medium"/>
              </a:rPr>
              <a:t> </a:t>
            </a:r>
            <a:r>
              <a:rPr sz="600" dirty="0">
                <a:solidFill>
                  <a:srgbClr val="FAF6EB"/>
                </a:solidFill>
                <a:latin typeface="Franklin Gothic Medium"/>
                <a:cs typeface="Franklin Gothic Medium"/>
              </a:rPr>
              <a:t>by</a:t>
            </a:r>
            <a:r>
              <a:rPr sz="600" spc="-8" dirty="0">
                <a:solidFill>
                  <a:srgbClr val="FAF6EB"/>
                </a:solidFill>
                <a:latin typeface="Franklin Gothic Medium"/>
                <a:cs typeface="Franklin Gothic Medium"/>
              </a:rPr>
              <a:t> California</a:t>
            </a:r>
            <a:r>
              <a:rPr sz="600" spc="8" dirty="0">
                <a:solidFill>
                  <a:srgbClr val="FAF6EB"/>
                </a:solidFill>
                <a:latin typeface="Franklin Gothic Medium"/>
                <a:cs typeface="Franklin Gothic Medium"/>
              </a:rPr>
              <a:t> </a:t>
            </a:r>
            <a:r>
              <a:rPr sz="600" spc="-8" dirty="0">
                <a:solidFill>
                  <a:srgbClr val="FAF6EB"/>
                </a:solidFill>
                <a:latin typeface="Franklin Gothic Medium"/>
                <a:cs typeface="Franklin Gothic Medium"/>
              </a:rPr>
              <a:t>Sustainable</a:t>
            </a:r>
            <a:r>
              <a:rPr sz="600" spc="8" dirty="0">
                <a:solidFill>
                  <a:srgbClr val="FAF6EB"/>
                </a:solidFill>
                <a:latin typeface="Franklin Gothic Medium"/>
                <a:cs typeface="Franklin Gothic Medium"/>
              </a:rPr>
              <a:t> </a:t>
            </a:r>
            <a:r>
              <a:rPr sz="600" spc="-19" dirty="0">
                <a:solidFill>
                  <a:srgbClr val="FAF6EB"/>
                </a:solidFill>
                <a:latin typeface="Franklin Gothic Medium"/>
                <a:cs typeface="Franklin Gothic Medium"/>
              </a:rPr>
              <a:t>Winegrowing</a:t>
            </a:r>
            <a:r>
              <a:rPr sz="600" spc="-15" dirty="0">
                <a:solidFill>
                  <a:srgbClr val="FAF6EB"/>
                </a:solidFill>
                <a:latin typeface="Franklin Gothic Medium"/>
                <a:cs typeface="Franklin Gothic Medium"/>
              </a:rPr>
              <a:t> </a:t>
            </a:r>
            <a:r>
              <a:rPr sz="600" spc="-8" dirty="0">
                <a:solidFill>
                  <a:srgbClr val="FAF6EB"/>
                </a:solidFill>
                <a:latin typeface="Franklin Gothic Medium"/>
                <a:cs typeface="Franklin Gothic Medium"/>
              </a:rPr>
              <a:t>Alliance</a:t>
            </a:r>
            <a:endParaRPr sz="600">
              <a:latin typeface="Franklin Gothic Medium"/>
              <a:cs typeface="Franklin Gothic Medium"/>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37151" y="2114550"/>
            <a:ext cx="3968496" cy="3520516"/>
          </a:xfrm>
          <a:prstGeom prst="rect">
            <a:avLst/>
          </a:prstGeom>
        </p:spPr>
        <p:txBody>
          <a:bodyPr vert="horz" wrap="square" lIns="0" tIns="55245" rIns="0" bIns="0" rtlCol="0">
            <a:spAutoFit/>
          </a:bodyPr>
          <a:lstStyle/>
          <a:p>
            <a:pPr marL="9525">
              <a:spcBef>
                <a:spcPts val="435"/>
              </a:spcBef>
            </a:pPr>
            <a:r>
              <a:rPr sz="1050" dirty="0">
                <a:solidFill>
                  <a:srgbClr val="3A3657"/>
                </a:solidFill>
                <a:latin typeface="游ゴシック" panose="020B0400000000000000" pitchFamily="50" charset="-128"/>
                <a:ea typeface="游ゴシック" panose="020B0400000000000000" pitchFamily="50" charset="-128"/>
                <a:cs typeface="Palatino Linotype"/>
              </a:rPr>
              <a:t>Known</a:t>
            </a:r>
            <a:r>
              <a:rPr sz="1050" spc="-8"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for</a:t>
            </a:r>
            <a:r>
              <a:rPr sz="1050" spc="-19" dirty="0">
                <a:solidFill>
                  <a:srgbClr val="3A3657"/>
                </a:solidFill>
                <a:latin typeface="游ゴシック" panose="020B0400000000000000" pitchFamily="50" charset="-128"/>
                <a:ea typeface="游ゴシック" panose="020B0400000000000000" pitchFamily="50" charset="-128"/>
                <a:cs typeface="Palatino Linotype"/>
              </a:rPr>
              <a:t> </a:t>
            </a:r>
            <a:r>
              <a:rPr sz="1050" spc="-30" dirty="0">
                <a:solidFill>
                  <a:srgbClr val="3A3657"/>
                </a:solidFill>
                <a:latin typeface="游ゴシック" panose="020B0400000000000000" pitchFamily="50" charset="-128"/>
                <a:ea typeface="游ゴシック" panose="020B0400000000000000" pitchFamily="50" charset="-128"/>
                <a:cs typeface="Palatino Linotype"/>
              </a:rPr>
              <a:t>it’s </a:t>
            </a:r>
            <a:r>
              <a:rPr sz="1050" dirty="0">
                <a:solidFill>
                  <a:srgbClr val="3A3657"/>
                </a:solidFill>
                <a:latin typeface="游ゴシック" panose="020B0400000000000000" pitchFamily="50" charset="-128"/>
                <a:ea typeface="游ゴシック" panose="020B0400000000000000" pitchFamily="50" charset="-128"/>
                <a:cs typeface="Palatino Linotype"/>
              </a:rPr>
              <a:t>old</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vine</a:t>
            </a:r>
            <a:r>
              <a:rPr sz="1050" spc="-19"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Zinfandel,</a:t>
            </a:r>
            <a:r>
              <a:rPr sz="1050" spc="-23"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Lodi’s</a:t>
            </a:r>
            <a:endParaRPr sz="1050" dirty="0">
              <a:latin typeface="游ゴシック" panose="020B0400000000000000" pitchFamily="50" charset="-128"/>
              <a:ea typeface="游ゴシック" panose="020B0400000000000000" pitchFamily="50" charset="-128"/>
              <a:cs typeface="Palatino Linotype"/>
            </a:endParaRPr>
          </a:p>
          <a:p>
            <a:pPr marL="9525">
              <a:spcBef>
                <a:spcPts val="360"/>
              </a:spcBef>
            </a:pPr>
            <a:r>
              <a:rPr sz="1050" dirty="0">
                <a:solidFill>
                  <a:srgbClr val="3A3657"/>
                </a:solidFill>
                <a:latin typeface="游ゴシック" panose="020B0400000000000000" pitchFamily="50" charset="-128"/>
                <a:ea typeface="游ゴシック" panose="020B0400000000000000" pitchFamily="50" charset="-128"/>
                <a:cs typeface="Palatino Linotype"/>
              </a:rPr>
              <a:t>winegrowing</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history</a:t>
            </a:r>
            <a:r>
              <a:rPr sz="1050" spc="-15"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dates</a:t>
            </a:r>
            <a:r>
              <a:rPr sz="1050" spc="-34"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back</a:t>
            </a:r>
            <a:r>
              <a:rPr sz="1050" spc="-38"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to</a:t>
            </a:r>
            <a:r>
              <a:rPr sz="1050" spc="-23"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the</a:t>
            </a:r>
            <a:r>
              <a:rPr sz="1050" spc="-23"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1800’s</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ロダイは古木ジンファンデルの名産地で、</a:t>
            </a:r>
            <a:r>
              <a:rPr lang="en-US" altLang="ja-JP" sz="1050" spc="-8" dirty="0">
                <a:solidFill>
                  <a:srgbClr val="3A3657"/>
                </a:solidFill>
                <a:latin typeface="游ゴシック" panose="020B0400000000000000" pitchFamily="50" charset="-128"/>
                <a:ea typeface="游ゴシック" panose="020B0400000000000000" pitchFamily="50" charset="-128"/>
                <a:cs typeface="Palatino Linotype"/>
              </a:rPr>
              <a:t>19</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世紀から続くワイン造りの歴史を持つ。</a:t>
            </a:r>
          </a:p>
          <a:p>
            <a:pPr marL="9525">
              <a:spcBef>
                <a:spcPts val="360"/>
              </a:spcBef>
            </a:pPr>
            <a:endParaRPr lang="en-US" sz="1050" spc="-8" dirty="0">
              <a:solidFill>
                <a:srgbClr val="3A3657"/>
              </a:solidFill>
              <a:latin typeface="游ゴシック" panose="020B0400000000000000" pitchFamily="50" charset="-128"/>
              <a:ea typeface="游ゴシック" panose="020B0400000000000000" pitchFamily="50" charset="-128"/>
              <a:cs typeface="Palatino Linotype"/>
            </a:endParaRPr>
          </a:p>
          <a:p>
            <a:pPr marL="9525"/>
            <a:r>
              <a:rPr sz="1050" spc="-26" dirty="0">
                <a:solidFill>
                  <a:srgbClr val="3A3657"/>
                </a:solidFill>
                <a:latin typeface="游ゴシック" panose="020B0400000000000000" pitchFamily="50" charset="-128"/>
                <a:ea typeface="游ゴシック" panose="020B0400000000000000" pitchFamily="50" charset="-128"/>
                <a:cs typeface="Palatino Linotype"/>
              </a:rPr>
              <a:t>World-</a:t>
            </a:r>
            <a:r>
              <a:rPr sz="1050" dirty="0">
                <a:solidFill>
                  <a:srgbClr val="3A3657"/>
                </a:solidFill>
                <a:latin typeface="游ゴシック" panose="020B0400000000000000" pitchFamily="50" charset="-128"/>
                <a:ea typeface="游ゴシック" panose="020B0400000000000000" pitchFamily="50" charset="-128"/>
                <a:cs typeface="Palatino Linotype"/>
              </a:rPr>
              <a:t>renowned</a:t>
            </a:r>
            <a:r>
              <a:rPr sz="1050" spc="-19"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Zinfandel</a:t>
            </a:r>
            <a:r>
              <a:rPr sz="1050" spc="-34"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growing</a:t>
            </a:r>
            <a:r>
              <a:rPr sz="1050" spc="-41"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region,</a:t>
            </a:r>
            <a:endParaRPr sz="1050" dirty="0">
              <a:latin typeface="游ゴシック" panose="020B0400000000000000" pitchFamily="50" charset="-128"/>
              <a:ea typeface="游ゴシック" panose="020B0400000000000000" pitchFamily="50" charset="-128"/>
              <a:cs typeface="Palatino Linotype"/>
            </a:endParaRPr>
          </a:p>
          <a:p>
            <a:pPr marL="9525">
              <a:spcBef>
                <a:spcPts val="363"/>
              </a:spcBef>
            </a:pPr>
            <a:r>
              <a:rPr sz="1050" dirty="0">
                <a:solidFill>
                  <a:srgbClr val="3A3657"/>
                </a:solidFill>
                <a:latin typeface="游ゴシック" panose="020B0400000000000000" pitchFamily="50" charset="-128"/>
                <a:ea typeface="游ゴシック" panose="020B0400000000000000" pitchFamily="50" charset="-128"/>
                <a:cs typeface="Palatino Linotype"/>
              </a:rPr>
              <a:t>producing</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40%</a:t>
            </a:r>
            <a:r>
              <a:rPr sz="1050" spc="-34"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of</a:t>
            </a:r>
            <a:r>
              <a:rPr sz="1050" spc="-34" dirty="0">
                <a:solidFill>
                  <a:srgbClr val="3A3657"/>
                </a:solidFill>
                <a:latin typeface="游ゴシック" panose="020B0400000000000000" pitchFamily="50" charset="-128"/>
                <a:ea typeface="游ゴシック" panose="020B0400000000000000" pitchFamily="50" charset="-128"/>
                <a:cs typeface="Palatino Linotype"/>
              </a:rPr>
              <a:t> </a:t>
            </a:r>
            <a:r>
              <a:rPr sz="1050" spc="-15" dirty="0">
                <a:solidFill>
                  <a:srgbClr val="3A3657"/>
                </a:solidFill>
                <a:latin typeface="游ゴシック" panose="020B0400000000000000" pitchFamily="50" charset="-128"/>
                <a:ea typeface="游ゴシック" panose="020B0400000000000000" pitchFamily="50" charset="-128"/>
                <a:cs typeface="Palatino Linotype"/>
              </a:rPr>
              <a:t>California’s</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premium</a:t>
            </a:r>
            <a:r>
              <a:rPr sz="1050" spc="-34"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Zinfandel</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カリフォルニアのプレミアム・ジンファンデルの約</a:t>
            </a:r>
            <a:r>
              <a:rPr lang="en-US" altLang="ja-JP" sz="1050" spc="-8" dirty="0">
                <a:solidFill>
                  <a:srgbClr val="3A3657"/>
                </a:solidFill>
                <a:latin typeface="游ゴシック" panose="020B0400000000000000" pitchFamily="50" charset="-128"/>
                <a:ea typeface="游ゴシック" panose="020B0400000000000000" pitchFamily="50" charset="-128"/>
                <a:cs typeface="Palatino Linotype"/>
              </a:rPr>
              <a:t>40</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 を供給。</a:t>
            </a:r>
          </a:p>
          <a:p>
            <a:pPr marL="9525">
              <a:spcBef>
                <a:spcPts val="363"/>
              </a:spcBef>
            </a:pPr>
            <a:endParaRPr sz="1050" dirty="0">
              <a:latin typeface="游ゴシック" panose="020B0400000000000000" pitchFamily="50" charset="-128"/>
              <a:ea typeface="游ゴシック" panose="020B0400000000000000" pitchFamily="50" charset="-128"/>
              <a:cs typeface="Palatino Linotype"/>
            </a:endParaRPr>
          </a:p>
          <a:p>
            <a:pPr>
              <a:lnSpc>
                <a:spcPct val="100000"/>
              </a:lnSpc>
            </a:pPr>
            <a:endParaRPr sz="1050" dirty="0">
              <a:latin typeface="游ゴシック" panose="020B0400000000000000" pitchFamily="50" charset="-128"/>
              <a:ea typeface="游ゴシック" panose="020B0400000000000000" pitchFamily="50" charset="-128"/>
              <a:cs typeface="Palatino Linotype"/>
            </a:endParaRPr>
          </a:p>
          <a:p>
            <a:pPr marL="9525" marR="365284">
              <a:lnSpc>
                <a:spcPct val="125099"/>
              </a:lnSpc>
            </a:pPr>
            <a:r>
              <a:rPr sz="1050" dirty="0">
                <a:solidFill>
                  <a:srgbClr val="3A3657"/>
                </a:solidFill>
                <a:latin typeface="游ゴシック" panose="020B0400000000000000" pitchFamily="50" charset="-128"/>
                <a:ea typeface="游ゴシック" panose="020B0400000000000000" pitchFamily="50" charset="-128"/>
                <a:cs typeface="Palatino Linotype"/>
              </a:rPr>
              <a:t>Mild</a:t>
            </a:r>
            <a:r>
              <a:rPr sz="1050" spc="-49" dirty="0">
                <a:solidFill>
                  <a:srgbClr val="3A3657"/>
                </a:solidFill>
                <a:latin typeface="游ゴシック" panose="020B0400000000000000" pitchFamily="50" charset="-128"/>
                <a:ea typeface="游ゴシック" panose="020B0400000000000000" pitchFamily="50" charset="-128"/>
                <a:cs typeface="Palatino Linotype"/>
              </a:rPr>
              <a:t> </a:t>
            </a:r>
            <a:r>
              <a:rPr sz="1050" spc="-15" dirty="0">
                <a:solidFill>
                  <a:srgbClr val="3A3657"/>
                </a:solidFill>
                <a:latin typeface="游ゴシック" panose="020B0400000000000000" pitchFamily="50" charset="-128"/>
                <a:ea typeface="游ゴシック" panose="020B0400000000000000" pitchFamily="50" charset="-128"/>
                <a:cs typeface="Palatino Linotype"/>
              </a:rPr>
              <a:t>year-</a:t>
            </a:r>
            <a:r>
              <a:rPr sz="1050" dirty="0">
                <a:solidFill>
                  <a:srgbClr val="3A3657"/>
                </a:solidFill>
                <a:latin typeface="游ゴシック" panose="020B0400000000000000" pitchFamily="50" charset="-128"/>
                <a:ea typeface="游ゴシック" panose="020B0400000000000000" pitchFamily="50" charset="-128"/>
                <a:cs typeface="Palatino Linotype"/>
              </a:rPr>
              <a:t>round</a:t>
            </a:r>
            <a:r>
              <a:rPr sz="1050" spc="-41"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temperatures,</a:t>
            </a:r>
            <a:r>
              <a:rPr sz="1050" spc="-30"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warm</a:t>
            </a:r>
            <a:r>
              <a:rPr sz="1050" spc="-41"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days, </a:t>
            </a:r>
            <a:r>
              <a:rPr sz="1050" dirty="0">
                <a:solidFill>
                  <a:srgbClr val="3A3657"/>
                </a:solidFill>
                <a:latin typeface="游ゴシック" panose="020B0400000000000000" pitchFamily="50" charset="-128"/>
                <a:ea typeface="游ゴシック" panose="020B0400000000000000" pitchFamily="50" charset="-128"/>
                <a:cs typeface="Palatino Linotype"/>
              </a:rPr>
              <a:t>and</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cool</a:t>
            </a:r>
            <a:r>
              <a:rPr sz="1050" spc="-23"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nights all</a:t>
            </a:r>
            <a:r>
              <a:rPr sz="1050" spc="-30"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help</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produce</a:t>
            </a:r>
            <a:r>
              <a:rPr sz="1050" spc="-19"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grapes</a:t>
            </a:r>
            <a:r>
              <a:rPr sz="1050" spc="-30" dirty="0">
                <a:solidFill>
                  <a:srgbClr val="3A3657"/>
                </a:solidFill>
                <a:latin typeface="游ゴシック" panose="020B0400000000000000" pitchFamily="50" charset="-128"/>
                <a:ea typeface="游ゴシック" panose="020B0400000000000000" pitchFamily="50" charset="-128"/>
                <a:cs typeface="Palatino Linotype"/>
              </a:rPr>
              <a:t> </a:t>
            </a:r>
            <a:r>
              <a:rPr sz="1050" spc="-15" dirty="0">
                <a:solidFill>
                  <a:srgbClr val="3A3657"/>
                </a:solidFill>
                <a:latin typeface="游ゴシック" panose="020B0400000000000000" pitchFamily="50" charset="-128"/>
                <a:ea typeface="游ゴシック" panose="020B0400000000000000" pitchFamily="50" charset="-128"/>
                <a:cs typeface="Palatino Linotype"/>
              </a:rPr>
              <a:t>with </a:t>
            </a:r>
            <a:r>
              <a:rPr sz="1050" spc="-8" dirty="0">
                <a:solidFill>
                  <a:srgbClr val="3A3657"/>
                </a:solidFill>
                <a:latin typeface="游ゴシック" panose="020B0400000000000000" pitchFamily="50" charset="-128"/>
                <a:ea typeface="游ゴシック" panose="020B0400000000000000" pitchFamily="50" charset="-128"/>
                <a:cs typeface="Palatino Linotype"/>
              </a:rPr>
              <a:t>full-flavor,</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silky</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texture</a:t>
            </a:r>
            <a:r>
              <a:rPr sz="1050" spc="-19"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and</a:t>
            </a:r>
            <a:r>
              <a:rPr sz="1050" spc="-26"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perfect</a:t>
            </a:r>
            <a:r>
              <a:rPr sz="1050" spc="-15"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acidity</a:t>
            </a:r>
            <a:r>
              <a:rPr lang="ja-JP" altLang="en-US" sz="1050" spc="-8" dirty="0">
                <a:solidFill>
                  <a:srgbClr val="3A3657"/>
                </a:solidFill>
                <a:latin typeface="游ゴシック" panose="020B0400000000000000" pitchFamily="50" charset="-128"/>
                <a:ea typeface="游ゴシック" panose="020B0400000000000000" pitchFamily="50" charset="-128"/>
                <a:cs typeface="Palatino Linotype"/>
              </a:rPr>
              <a:t>年間を通じて穏やかな気候、昼夜の寒暖差により、フルフレーバーでシルキーな質感、理想的な酸を備えたブドウを育む。</a:t>
            </a:r>
          </a:p>
          <a:p>
            <a:pPr marL="9525" marR="17145">
              <a:lnSpc>
                <a:spcPct val="125000"/>
              </a:lnSpc>
            </a:pPr>
            <a:endParaRPr lang="en-US" sz="1050" dirty="0">
              <a:latin typeface="游ゴシック" panose="020B0400000000000000" pitchFamily="50" charset="-128"/>
              <a:ea typeface="游ゴシック" panose="020B0400000000000000" pitchFamily="50" charset="-128"/>
              <a:cs typeface="Palatino Linotype"/>
            </a:endParaRPr>
          </a:p>
          <a:p>
            <a:pPr marL="9525" marR="17145">
              <a:lnSpc>
                <a:spcPct val="125000"/>
              </a:lnSpc>
            </a:pPr>
            <a:r>
              <a:rPr sz="1050" dirty="0">
                <a:solidFill>
                  <a:srgbClr val="3A3657"/>
                </a:solidFill>
                <a:latin typeface="游ゴシック" panose="020B0400000000000000" pitchFamily="50" charset="-128"/>
                <a:ea typeface="游ゴシック" panose="020B0400000000000000" pitchFamily="50" charset="-128"/>
                <a:cs typeface="Palatino Linotype"/>
              </a:rPr>
              <a:t>Soils</a:t>
            </a:r>
            <a:r>
              <a:rPr sz="1050" spc="-30"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rich</a:t>
            </a:r>
            <a:r>
              <a:rPr sz="1050" spc="-4"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in</a:t>
            </a:r>
            <a:r>
              <a:rPr sz="1050" spc="-15"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granitic-</a:t>
            </a:r>
            <a:r>
              <a:rPr sz="1050" dirty="0">
                <a:solidFill>
                  <a:srgbClr val="3A3657"/>
                </a:solidFill>
                <a:latin typeface="游ゴシック" panose="020B0400000000000000" pitchFamily="50" charset="-128"/>
                <a:ea typeface="游ゴシック" panose="020B0400000000000000" pitchFamily="50" charset="-128"/>
                <a:cs typeface="Palatino Linotype"/>
              </a:rPr>
              <a:t>based</a:t>
            </a:r>
            <a:r>
              <a:rPr sz="1050" spc="-8"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minerals</a:t>
            </a:r>
            <a:r>
              <a:rPr sz="1050" spc="-11"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lend</a:t>
            </a:r>
            <a:r>
              <a:rPr sz="1050" spc="-23" dirty="0">
                <a:solidFill>
                  <a:srgbClr val="3A3657"/>
                </a:solidFill>
                <a:latin typeface="游ゴシック" panose="020B0400000000000000" pitchFamily="50" charset="-128"/>
                <a:ea typeface="游ゴシック" panose="020B0400000000000000" pitchFamily="50" charset="-128"/>
                <a:cs typeface="Palatino Linotype"/>
              </a:rPr>
              <a:t> </a:t>
            </a:r>
            <a:r>
              <a:rPr sz="1050" spc="-8" dirty="0">
                <a:solidFill>
                  <a:srgbClr val="3A3657"/>
                </a:solidFill>
                <a:latin typeface="游ゴシック" panose="020B0400000000000000" pitchFamily="50" charset="-128"/>
                <a:ea typeface="游ゴシック" panose="020B0400000000000000" pitchFamily="50" charset="-128"/>
                <a:cs typeface="Palatino Linotype"/>
              </a:rPr>
              <a:t>complex </a:t>
            </a:r>
            <a:r>
              <a:rPr sz="1050" dirty="0">
                <a:solidFill>
                  <a:srgbClr val="3A3657"/>
                </a:solidFill>
                <a:latin typeface="游ゴシック" panose="020B0400000000000000" pitchFamily="50" charset="-128"/>
                <a:ea typeface="游ゴシック" panose="020B0400000000000000" pitchFamily="50" charset="-128"/>
                <a:cs typeface="Palatino Linotype"/>
              </a:rPr>
              <a:t>flavors</a:t>
            </a:r>
            <a:r>
              <a:rPr sz="1050" spc="-30"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to</a:t>
            </a:r>
            <a:r>
              <a:rPr sz="1050" spc="-19"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the</a:t>
            </a:r>
            <a:r>
              <a:rPr sz="1050" spc="-11"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wines</a:t>
            </a:r>
            <a:r>
              <a:rPr sz="1050" spc="-15" dirty="0">
                <a:solidFill>
                  <a:srgbClr val="3A3657"/>
                </a:solidFill>
                <a:latin typeface="游ゴシック" panose="020B0400000000000000" pitchFamily="50" charset="-128"/>
                <a:ea typeface="游ゴシック" panose="020B0400000000000000" pitchFamily="50" charset="-128"/>
                <a:cs typeface="Palatino Linotype"/>
              </a:rPr>
              <a:t> </a:t>
            </a:r>
            <a:r>
              <a:rPr sz="1050" dirty="0">
                <a:solidFill>
                  <a:srgbClr val="3A3657"/>
                </a:solidFill>
                <a:latin typeface="游ゴシック" panose="020B0400000000000000" pitchFamily="50" charset="-128"/>
                <a:ea typeface="游ゴシック" panose="020B0400000000000000" pitchFamily="50" charset="-128"/>
                <a:cs typeface="Palatino Linotype"/>
              </a:rPr>
              <a:t>of</a:t>
            </a:r>
            <a:r>
              <a:rPr sz="1050" spc="-19" dirty="0">
                <a:solidFill>
                  <a:srgbClr val="3A3657"/>
                </a:solidFill>
                <a:latin typeface="游ゴシック" panose="020B0400000000000000" pitchFamily="50" charset="-128"/>
                <a:ea typeface="游ゴシック" panose="020B0400000000000000" pitchFamily="50" charset="-128"/>
                <a:cs typeface="Palatino Linotype"/>
              </a:rPr>
              <a:t> </a:t>
            </a:r>
            <a:r>
              <a:rPr sz="1050" spc="-15" dirty="0">
                <a:solidFill>
                  <a:srgbClr val="3A3657"/>
                </a:solidFill>
                <a:latin typeface="游ゴシック" panose="020B0400000000000000" pitchFamily="50" charset="-128"/>
                <a:ea typeface="游ゴシック" panose="020B0400000000000000" pitchFamily="50" charset="-128"/>
                <a:cs typeface="Palatino Linotype"/>
              </a:rPr>
              <a:t>Lodi</a:t>
            </a:r>
            <a:r>
              <a:rPr lang="ja-JP" altLang="en-US" sz="1050" spc="-15" dirty="0">
                <a:solidFill>
                  <a:srgbClr val="3A3657"/>
                </a:solidFill>
                <a:latin typeface="游ゴシック" panose="020B0400000000000000" pitchFamily="50" charset="-128"/>
                <a:ea typeface="游ゴシック" panose="020B0400000000000000" pitchFamily="50" charset="-128"/>
                <a:cs typeface="Palatino Linotype"/>
              </a:rPr>
              <a:t>花崗岩由来のミネラル豊かな土壌が、複雑で層のある風味をもたらす。</a:t>
            </a:r>
            <a:endParaRPr sz="1050" dirty="0">
              <a:latin typeface="游ゴシック" panose="020B0400000000000000" pitchFamily="50" charset="-128"/>
              <a:ea typeface="游ゴシック" panose="020B0400000000000000" pitchFamily="50" charset="-128"/>
              <a:cs typeface="Palatino Linotype"/>
            </a:endParaRPr>
          </a:p>
        </p:txBody>
      </p:sp>
      <p:sp>
        <p:nvSpPr>
          <p:cNvPr id="3" name="object 3"/>
          <p:cNvSpPr txBox="1">
            <a:spLocks noGrp="1"/>
          </p:cNvSpPr>
          <p:nvPr>
            <p:ph type="title"/>
          </p:nvPr>
        </p:nvSpPr>
        <p:spPr>
          <a:xfrm>
            <a:off x="4631531" y="1568742"/>
            <a:ext cx="3535315" cy="517449"/>
          </a:xfrm>
          <a:prstGeom prst="rect">
            <a:avLst/>
          </a:prstGeom>
        </p:spPr>
        <p:txBody>
          <a:bodyPr vert="horz" wrap="square" lIns="0" tIns="9525" rIns="0" bIns="0" rtlCol="0" anchor="ctr">
            <a:spAutoFit/>
          </a:bodyPr>
          <a:lstStyle/>
          <a:p>
            <a:pPr marL="9525">
              <a:lnSpc>
                <a:spcPct val="100000"/>
              </a:lnSpc>
              <a:spcBef>
                <a:spcPts val="75"/>
              </a:spcBef>
              <a:tabLst>
                <a:tab pos="830104" algn="l"/>
              </a:tabLst>
            </a:pPr>
            <a:r>
              <a:rPr spc="-23" dirty="0"/>
              <a:t>W</a:t>
            </a:r>
            <a:r>
              <a:rPr spc="-255" dirty="0"/>
              <a:t> </a:t>
            </a:r>
            <a:r>
              <a:rPr spc="-19" dirty="0"/>
              <a:t>H</a:t>
            </a:r>
            <a:r>
              <a:rPr spc="-251" dirty="0"/>
              <a:t> </a:t>
            </a:r>
            <a:r>
              <a:rPr spc="-38" dirty="0"/>
              <a:t>Y</a:t>
            </a:r>
            <a:r>
              <a:rPr dirty="0"/>
              <a:t>	</a:t>
            </a:r>
            <a:r>
              <a:rPr spc="131" dirty="0"/>
              <a:t>LO</a:t>
            </a:r>
            <a:r>
              <a:rPr spc="-259" dirty="0"/>
              <a:t> </a:t>
            </a:r>
            <a:r>
              <a:rPr dirty="0"/>
              <a:t>D</a:t>
            </a:r>
            <a:r>
              <a:rPr spc="-244" dirty="0"/>
              <a:t> </a:t>
            </a:r>
            <a:r>
              <a:rPr spc="-38" dirty="0"/>
              <a:t>I</a:t>
            </a:r>
          </a:p>
        </p:txBody>
      </p:sp>
      <p:grpSp>
        <p:nvGrpSpPr>
          <p:cNvPr id="4" name="object 4"/>
          <p:cNvGrpSpPr/>
          <p:nvPr/>
        </p:nvGrpSpPr>
        <p:grpSpPr>
          <a:xfrm>
            <a:off x="538354" y="1352168"/>
            <a:ext cx="7473791" cy="4153853"/>
            <a:chOff x="717804" y="659891"/>
            <a:chExt cx="9965055" cy="5538470"/>
          </a:xfrm>
        </p:grpSpPr>
        <p:sp>
          <p:nvSpPr>
            <p:cNvPr id="5" name="object 5"/>
            <p:cNvSpPr/>
            <p:nvPr/>
          </p:nvSpPr>
          <p:spPr>
            <a:xfrm>
              <a:off x="6188963" y="2612136"/>
              <a:ext cx="4493895" cy="1228725"/>
            </a:xfrm>
            <a:custGeom>
              <a:avLst/>
              <a:gdLst/>
              <a:ahLst/>
              <a:cxnLst/>
              <a:rect l="l" t="t" r="r" b="b"/>
              <a:pathLst>
                <a:path w="4493895" h="1228725">
                  <a:moveTo>
                    <a:pt x="4493895" y="0"/>
                  </a:moveTo>
                  <a:lnTo>
                    <a:pt x="0" y="0"/>
                  </a:lnTo>
                </a:path>
                <a:path w="4493895" h="1228725">
                  <a:moveTo>
                    <a:pt x="4493895" y="1228344"/>
                  </a:moveTo>
                  <a:lnTo>
                    <a:pt x="0" y="1228344"/>
                  </a:lnTo>
                </a:path>
              </a:pathLst>
            </a:custGeom>
            <a:ln w="6096">
              <a:solidFill>
                <a:srgbClr val="080C2E"/>
              </a:solidFill>
            </a:ln>
          </p:spPr>
          <p:txBody>
            <a:bodyPr wrap="square" lIns="0" tIns="0" rIns="0" bIns="0" rtlCol="0"/>
            <a:lstStyle/>
            <a:p>
              <a:endParaRPr sz="1350"/>
            </a:p>
          </p:txBody>
        </p:sp>
        <p:pic>
          <p:nvPicPr>
            <p:cNvPr id="6" name="object 6"/>
            <p:cNvPicPr/>
            <p:nvPr/>
          </p:nvPicPr>
          <p:blipFill>
            <a:blip r:embed="rId3" cstate="print"/>
            <a:stretch>
              <a:fillRect/>
            </a:stretch>
          </p:blipFill>
          <p:spPr>
            <a:xfrm>
              <a:off x="772668" y="4454651"/>
              <a:ext cx="4469891" cy="1743456"/>
            </a:xfrm>
            <a:prstGeom prst="rect">
              <a:avLst/>
            </a:prstGeom>
          </p:spPr>
        </p:pic>
        <p:pic>
          <p:nvPicPr>
            <p:cNvPr id="7" name="object 7"/>
            <p:cNvPicPr/>
            <p:nvPr/>
          </p:nvPicPr>
          <p:blipFill>
            <a:blip r:embed="rId4" cstate="print"/>
            <a:stretch>
              <a:fillRect/>
            </a:stretch>
          </p:blipFill>
          <p:spPr>
            <a:xfrm>
              <a:off x="717804" y="2531363"/>
              <a:ext cx="4524756" cy="1828800"/>
            </a:xfrm>
            <a:prstGeom prst="rect">
              <a:avLst/>
            </a:prstGeom>
          </p:spPr>
        </p:pic>
        <p:pic>
          <p:nvPicPr>
            <p:cNvPr id="8" name="object 8"/>
            <p:cNvPicPr/>
            <p:nvPr/>
          </p:nvPicPr>
          <p:blipFill>
            <a:blip r:embed="rId5" cstate="print"/>
            <a:stretch>
              <a:fillRect/>
            </a:stretch>
          </p:blipFill>
          <p:spPr>
            <a:xfrm>
              <a:off x="717804" y="659891"/>
              <a:ext cx="4524756" cy="1776983"/>
            </a:xfrm>
            <a:prstGeom prst="rect">
              <a:avLst/>
            </a:prstGeom>
          </p:spPr>
        </p:pic>
        <p:sp>
          <p:nvSpPr>
            <p:cNvPr id="9" name="object 9"/>
            <p:cNvSpPr/>
            <p:nvPr/>
          </p:nvSpPr>
          <p:spPr>
            <a:xfrm>
              <a:off x="6182868" y="5257800"/>
              <a:ext cx="4493895" cy="0"/>
            </a:xfrm>
            <a:custGeom>
              <a:avLst/>
              <a:gdLst/>
              <a:ahLst/>
              <a:cxnLst/>
              <a:rect l="l" t="t" r="r" b="b"/>
              <a:pathLst>
                <a:path w="4493895">
                  <a:moveTo>
                    <a:pt x="4493895" y="0"/>
                  </a:moveTo>
                  <a:lnTo>
                    <a:pt x="0" y="0"/>
                  </a:lnTo>
                </a:path>
              </a:pathLst>
            </a:custGeom>
            <a:ln w="6096">
              <a:solidFill>
                <a:srgbClr val="080C2E"/>
              </a:solidFill>
            </a:ln>
          </p:spPr>
          <p:txBody>
            <a:bodyPr wrap="square" lIns="0" tIns="0" rIns="0" bIns="0" rtlCol="0"/>
            <a:lstStyle/>
            <a:p>
              <a:endParaRPr sz="135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306324" y="1145286"/>
            <a:ext cx="8551069" cy="4568666"/>
            <a:chOff x="408431" y="384047"/>
            <a:chExt cx="11401425" cy="6091555"/>
          </a:xfrm>
        </p:grpSpPr>
        <p:pic>
          <p:nvPicPr>
            <p:cNvPr id="3" name="object 3"/>
            <p:cNvPicPr/>
            <p:nvPr/>
          </p:nvPicPr>
          <p:blipFill>
            <a:blip r:embed="rId3" cstate="print"/>
            <a:stretch>
              <a:fillRect/>
            </a:stretch>
          </p:blipFill>
          <p:spPr>
            <a:xfrm>
              <a:off x="6829043" y="2186940"/>
              <a:ext cx="4695444" cy="3776472"/>
            </a:xfrm>
            <a:prstGeom prst="rect">
              <a:avLst/>
            </a:prstGeom>
          </p:spPr>
        </p:pic>
        <p:pic>
          <p:nvPicPr>
            <p:cNvPr id="4" name="object 4"/>
            <p:cNvPicPr/>
            <p:nvPr/>
          </p:nvPicPr>
          <p:blipFill>
            <a:blip r:embed="rId4" cstate="print"/>
            <a:stretch>
              <a:fillRect/>
            </a:stretch>
          </p:blipFill>
          <p:spPr>
            <a:xfrm>
              <a:off x="6882384" y="2202180"/>
              <a:ext cx="4593335" cy="3674364"/>
            </a:xfrm>
            <a:prstGeom prst="rect">
              <a:avLst/>
            </a:prstGeom>
          </p:spPr>
        </p:pic>
        <p:pic>
          <p:nvPicPr>
            <p:cNvPr id="5" name="object 5"/>
            <p:cNvPicPr/>
            <p:nvPr/>
          </p:nvPicPr>
          <p:blipFill>
            <a:blip r:embed="rId5" cstate="print"/>
            <a:stretch>
              <a:fillRect/>
            </a:stretch>
          </p:blipFill>
          <p:spPr>
            <a:xfrm>
              <a:off x="5068823" y="585215"/>
              <a:ext cx="1813560" cy="5890260"/>
            </a:xfrm>
            <a:prstGeom prst="rect">
              <a:avLst/>
            </a:prstGeom>
          </p:spPr>
        </p:pic>
      </p:grpSp>
      <p:sp>
        <p:nvSpPr>
          <p:cNvPr id="6" name="object 6"/>
          <p:cNvSpPr txBox="1"/>
          <p:nvPr/>
        </p:nvSpPr>
        <p:spPr>
          <a:xfrm>
            <a:off x="991077" y="2469457"/>
            <a:ext cx="2533174" cy="2706350"/>
          </a:xfrm>
          <a:prstGeom prst="rect">
            <a:avLst/>
          </a:prstGeom>
        </p:spPr>
        <p:txBody>
          <a:bodyPr vert="horz" wrap="square" lIns="0" tIns="69056" rIns="0" bIns="0" rtlCol="0">
            <a:spAutoFit/>
          </a:bodyPr>
          <a:lstStyle/>
          <a:p>
            <a:pPr marL="9525">
              <a:spcBef>
                <a:spcPts val="544"/>
              </a:spcBef>
            </a:pPr>
            <a:r>
              <a:rPr sz="1200" spc="60" dirty="0">
                <a:solidFill>
                  <a:srgbClr val="F6676D"/>
                </a:solidFill>
                <a:latin typeface="Franklin Gothic Medium"/>
                <a:cs typeface="Franklin Gothic Medium"/>
              </a:rPr>
              <a:t>CA</a:t>
            </a:r>
            <a:r>
              <a:rPr sz="1200" spc="-158" dirty="0">
                <a:solidFill>
                  <a:srgbClr val="F6676D"/>
                </a:solidFill>
                <a:latin typeface="Franklin Gothic Medium"/>
                <a:cs typeface="Franklin Gothic Medium"/>
              </a:rPr>
              <a:t> </a:t>
            </a:r>
            <a:r>
              <a:rPr sz="1200" spc="-8" dirty="0">
                <a:solidFill>
                  <a:srgbClr val="F6676D"/>
                </a:solidFill>
                <a:latin typeface="Franklin Gothic Medium"/>
                <a:cs typeface="Franklin Gothic Medium"/>
              </a:rPr>
              <a:t>P</a:t>
            </a:r>
            <a:r>
              <a:rPr sz="1200" spc="-146" dirty="0">
                <a:solidFill>
                  <a:srgbClr val="F6676D"/>
                </a:solidFill>
                <a:latin typeface="Franklin Gothic Medium"/>
                <a:cs typeface="Franklin Gothic Medium"/>
              </a:rPr>
              <a:t> </a:t>
            </a:r>
            <a:r>
              <a:rPr sz="1200" spc="-8" dirty="0">
                <a:solidFill>
                  <a:srgbClr val="F6676D"/>
                </a:solidFill>
                <a:latin typeface="Franklin Gothic Medium"/>
                <a:cs typeface="Franklin Gothic Medium"/>
              </a:rPr>
              <a:t>S</a:t>
            </a:r>
            <a:r>
              <a:rPr sz="1200" spc="-146" dirty="0">
                <a:solidFill>
                  <a:srgbClr val="F6676D"/>
                </a:solidFill>
                <a:latin typeface="Franklin Gothic Medium"/>
                <a:cs typeface="Franklin Gothic Medium"/>
              </a:rPr>
              <a:t> </a:t>
            </a:r>
            <a:r>
              <a:rPr sz="1200" spc="-8" dirty="0">
                <a:solidFill>
                  <a:srgbClr val="F6676D"/>
                </a:solidFill>
                <a:latin typeface="Franklin Gothic Medium"/>
                <a:cs typeface="Franklin Gothic Medium"/>
              </a:rPr>
              <a:t>U</a:t>
            </a:r>
            <a:r>
              <a:rPr sz="1200" spc="-150" dirty="0">
                <a:solidFill>
                  <a:srgbClr val="F6676D"/>
                </a:solidFill>
                <a:latin typeface="Franklin Gothic Medium"/>
                <a:cs typeface="Franklin Gothic Medium"/>
              </a:rPr>
              <a:t> </a:t>
            </a:r>
            <a:r>
              <a:rPr sz="1200" spc="45" dirty="0">
                <a:solidFill>
                  <a:srgbClr val="F6676D"/>
                </a:solidFill>
                <a:latin typeface="Franklin Gothic Medium"/>
                <a:cs typeface="Franklin Gothic Medium"/>
              </a:rPr>
              <a:t>LE</a:t>
            </a:r>
            <a:endParaRPr sz="1200" dirty="0">
              <a:latin typeface="Franklin Gothic Medium"/>
              <a:cs typeface="Franklin Gothic Medium"/>
            </a:endParaRPr>
          </a:p>
          <a:p>
            <a:pPr marL="9525">
              <a:spcBef>
                <a:spcPts val="420"/>
              </a:spcBef>
            </a:pPr>
            <a:r>
              <a:rPr sz="1050" dirty="0">
                <a:solidFill>
                  <a:srgbClr val="3A3657"/>
                </a:solidFill>
                <a:latin typeface="Palatino Linotype"/>
                <a:cs typeface="Palatino Linotype"/>
              </a:rPr>
              <a:t>Brilliant</a:t>
            </a:r>
            <a:r>
              <a:rPr sz="1050" spc="-11" dirty="0">
                <a:solidFill>
                  <a:srgbClr val="3A3657"/>
                </a:solidFill>
                <a:latin typeface="Palatino Linotype"/>
                <a:cs typeface="Palatino Linotype"/>
              </a:rPr>
              <a:t> </a:t>
            </a:r>
            <a:r>
              <a:rPr sz="1050" dirty="0">
                <a:solidFill>
                  <a:srgbClr val="3A3657"/>
                </a:solidFill>
                <a:latin typeface="Palatino Linotype"/>
                <a:cs typeface="Palatino Linotype"/>
              </a:rPr>
              <a:t>blue,</a:t>
            </a:r>
            <a:r>
              <a:rPr sz="1050" spc="-23" dirty="0">
                <a:solidFill>
                  <a:srgbClr val="3A3657"/>
                </a:solidFill>
                <a:latin typeface="Palatino Linotype"/>
                <a:cs typeface="Palatino Linotype"/>
              </a:rPr>
              <a:t> </a:t>
            </a:r>
            <a:r>
              <a:rPr sz="1050" dirty="0">
                <a:solidFill>
                  <a:srgbClr val="3A3657"/>
                </a:solidFill>
                <a:latin typeface="Palatino Linotype"/>
                <a:cs typeface="Palatino Linotype"/>
              </a:rPr>
              <a:t>orange</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linear</a:t>
            </a:r>
            <a:r>
              <a:rPr sz="1050" spc="-11" dirty="0">
                <a:solidFill>
                  <a:srgbClr val="3A3657"/>
                </a:solidFill>
                <a:latin typeface="Palatino Linotype"/>
                <a:cs typeface="Palatino Linotype"/>
              </a:rPr>
              <a:t> </a:t>
            </a:r>
            <a:r>
              <a:rPr sz="1050" spc="-8" dirty="0">
                <a:solidFill>
                  <a:srgbClr val="3A3657"/>
                </a:solidFill>
                <a:latin typeface="Palatino Linotype"/>
                <a:cs typeface="Palatino Linotype"/>
              </a:rPr>
              <a:t>accent,</a:t>
            </a:r>
            <a:endParaRPr sz="1050" dirty="0">
              <a:latin typeface="Palatino Linotype"/>
              <a:cs typeface="Palatino Linotype"/>
            </a:endParaRPr>
          </a:p>
          <a:p>
            <a:pPr marL="9525"/>
            <a:r>
              <a:rPr sz="1050" dirty="0">
                <a:solidFill>
                  <a:srgbClr val="3A3657"/>
                </a:solidFill>
                <a:latin typeface="Palatino Linotype"/>
                <a:cs typeface="Palatino Linotype"/>
              </a:rPr>
              <a:t>and</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an</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“S”</a:t>
            </a:r>
            <a:r>
              <a:rPr sz="1050" spc="-11" dirty="0">
                <a:solidFill>
                  <a:srgbClr val="3A3657"/>
                </a:solidFill>
                <a:latin typeface="Palatino Linotype"/>
                <a:cs typeface="Palatino Linotype"/>
              </a:rPr>
              <a:t> </a:t>
            </a:r>
            <a:r>
              <a:rPr sz="1050" dirty="0">
                <a:solidFill>
                  <a:srgbClr val="3A3657"/>
                </a:solidFill>
                <a:latin typeface="Palatino Linotype"/>
                <a:cs typeface="Palatino Linotype"/>
              </a:rPr>
              <a:t>initial</a:t>
            </a:r>
            <a:r>
              <a:rPr sz="1050" spc="-4" dirty="0">
                <a:solidFill>
                  <a:srgbClr val="3A3657"/>
                </a:solidFill>
                <a:latin typeface="Palatino Linotype"/>
                <a:cs typeface="Palatino Linotype"/>
              </a:rPr>
              <a:t> </a:t>
            </a:r>
            <a:r>
              <a:rPr sz="1050" dirty="0">
                <a:solidFill>
                  <a:srgbClr val="3A3657"/>
                </a:solidFill>
                <a:latin typeface="Palatino Linotype"/>
                <a:cs typeface="Palatino Linotype"/>
              </a:rPr>
              <a:t>on</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the</a:t>
            </a:r>
            <a:r>
              <a:rPr sz="1050" spc="-8" dirty="0">
                <a:solidFill>
                  <a:srgbClr val="3A3657"/>
                </a:solidFill>
                <a:latin typeface="Palatino Linotype"/>
                <a:cs typeface="Palatino Linotype"/>
              </a:rPr>
              <a:t> </a:t>
            </a:r>
            <a:r>
              <a:rPr sz="1050" spc="-19" dirty="0">
                <a:solidFill>
                  <a:srgbClr val="3A3657"/>
                </a:solidFill>
                <a:latin typeface="Palatino Linotype"/>
                <a:cs typeface="Palatino Linotype"/>
              </a:rPr>
              <a:t>top</a:t>
            </a:r>
            <a:br>
              <a:rPr lang="en-US" sz="1050" spc="-19" dirty="0">
                <a:solidFill>
                  <a:srgbClr val="3A3657"/>
                </a:solidFill>
                <a:latin typeface="Palatino Linotype"/>
                <a:cs typeface="Palatino Linotype"/>
              </a:rPr>
            </a:br>
            <a:r>
              <a:rPr lang="ja-JP" altLang="en-US" sz="1050" spc="-19" dirty="0">
                <a:solidFill>
                  <a:srgbClr val="3A3657"/>
                </a:solidFill>
                <a:latin typeface="游ゴシック" panose="020B0400000000000000" pitchFamily="50" charset="-128"/>
                <a:ea typeface="游ゴシック" panose="020B0400000000000000" pitchFamily="50" charset="-128"/>
                <a:cs typeface="Palatino Linotype"/>
              </a:rPr>
              <a:t>カプセルはブルーにオレンジのラインアクセント、天面に “</a:t>
            </a:r>
            <a:r>
              <a:rPr lang="en-US" altLang="ja-JP" sz="1050" spc="-19" dirty="0">
                <a:solidFill>
                  <a:srgbClr val="3A3657"/>
                </a:solidFill>
                <a:latin typeface="游ゴシック" panose="020B0400000000000000" pitchFamily="50" charset="-128"/>
                <a:ea typeface="游ゴシック" panose="020B0400000000000000" pitchFamily="50" charset="-128"/>
                <a:cs typeface="Palatino Linotype"/>
              </a:rPr>
              <a:t>S” </a:t>
            </a:r>
            <a:r>
              <a:rPr lang="ja-JP" altLang="en-US" sz="1050" spc="-19" dirty="0">
                <a:solidFill>
                  <a:srgbClr val="3A3657"/>
                </a:solidFill>
                <a:latin typeface="游ゴシック" panose="020B0400000000000000" pitchFamily="50" charset="-128"/>
                <a:ea typeface="游ゴシック" panose="020B0400000000000000" pitchFamily="50" charset="-128"/>
                <a:cs typeface="Palatino Linotype"/>
              </a:rPr>
              <a:t>のイニシャル。</a:t>
            </a:r>
          </a:p>
          <a:p>
            <a:pPr marL="9525"/>
            <a:endParaRPr sz="1050" dirty="0">
              <a:latin typeface="Palatino Linotype"/>
              <a:cs typeface="Palatino Linotype"/>
            </a:endParaRPr>
          </a:p>
          <a:p>
            <a:pPr marL="9525"/>
            <a:r>
              <a:rPr sz="1200" spc="64" dirty="0">
                <a:solidFill>
                  <a:srgbClr val="F6676D"/>
                </a:solidFill>
                <a:latin typeface="Franklin Gothic Medium"/>
                <a:cs typeface="Franklin Gothic Medium"/>
              </a:rPr>
              <a:t>LA</a:t>
            </a:r>
            <a:r>
              <a:rPr sz="1200" spc="-158" dirty="0">
                <a:solidFill>
                  <a:srgbClr val="F6676D"/>
                </a:solidFill>
                <a:latin typeface="Franklin Gothic Medium"/>
                <a:cs typeface="Franklin Gothic Medium"/>
              </a:rPr>
              <a:t> </a:t>
            </a:r>
            <a:r>
              <a:rPr sz="1200" spc="-8" dirty="0">
                <a:solidFill>
                  <a:srgbClr val="F6676D"/>
                </a:solidFill>
                <a:latin typeface="Franklin Gothic Medium"/>
                <a:cs typeface="Franklin Gothic Medium"/>
              </a:rPr>
              <a:t>B</a:t>
            </a:r>
            <a:r>
              <a:rPr sz="1200" spc="-143" dirty="0">
                <a:solidFill>
                  <a:srgbClr val="F6676D"/>
                </a:solidFill>
                <a:latin typeface="Franklin Gothic Medium"/>
                <a:cs typeface="Franklin Gothic Medium"/>
              </a:rPr>
              <a:t> </a:t>
            </a:r>
            <a:r>
              <a:rPr sz="1200" spc="64" dirty="0">
                <a:solidFill>
                  <a:srgbClr val="F6676D"/>
                </a:solidFill>
                <a:latin typeface="Franklin Gothic Medium"/>
                <a:cs typeface="Franklin Gothic Medium"/>
              </a:rPr>
              <a:t>EL</a:t>
            </a:r>
            <a:r>
              <a:rPr sz="1200" spc="311" dirty="0">
                <a:solidFill>
                  <a:srgbClr val="F6676D"/>
                </a:solidFill>
                <a:latin typeface="Franklin Gothic Medium"/>
                <a:cs typeface="Franklin Gothic Medium"/>
              </a:rPr>
              <a:t> </a:t>
            </a:r>
            <a:r>
              <a:rPr sz="1200" dirty="0">
                <a:solidFill>
                  <a:srgbClr val="F6676D"/>
                </a:solidFill>
                <a:latin typeface="Franklin Gothic Medium"/>
                <a:cs typeface="Franklin Gothic Medium"/>
              </a:rPr>
              <a:t>A</a:t>
            </a:r>
            <a:r>
              <a:rPr sz="1200" spc="-153" dirty="0">
                <a:solidFill>
                  <a:srgbClr val="F6676D"/>
                </a:solidFill>
                <a:latin typeface="Franklin Gothic Medium"/>
                <a:cs typeface="Franklin Gothic Medium"/>
              </a:rPr>
              <a:t> </a:t>
            </a:r>
            <a:r>
              <a:rPr sz="1200" spc="64" dirty="0">
                <a:solidFill>
                  <a:srgbClr val="F6676D"/>
                </a:solidFill>
                <a:latin typeface="Franklin Gothic Medium"/>
                <a:cs typeface="Franklin Gothic Medium"/>
              </a:rPr>
              <a:t>ND</a:t>
            </a:r>
            <a:r>
              <a:rPr sz="1200" spc="307" dirty="0">
                <a:solidFill>
                  <a:srgbClr val="F6676D"/>
                </a:solidFill>
                <a:latin typeface="Franklin Gothic Medium"/>
                <a:cs typeface="Franklin Gothic Medium"/>
              </a:rPr>
              <a:t> </a:t>
            </a:r>
            <a:r>
              <a:rPr sz="1200" spc="60" dirty="0">
                <a:solidFill>
                  <a:srgbClr val="F6676D"/>
                </a:solidFill>
                <a:latin typeface="Franklin Gothic Medium"/>
                <a:cs typeface="Franklin Gothic Medium"/>
              </a:rPr>
              <a:t>CA</a:t>
            </a:r>
            <a:r>
              <a:rPr sz="1200" spc="-158" dirty="0">
                <a:solidFill>
                  <a:srgbClr val="F6676D"/>
                </a:solidFill>
                <a:latin typeface="Franklin Gothic Medium"/>
                <a:cs typeface="Franklin Gothic Medium"/>
              </a:rPr>
              <a:t> </a:t>
            </a:r>
            <a:r>
              <a:rPr sz="1200" spc="86" dirty="0">
                <a:solidFill>
                  <a:srgbClr val="F6676D"/>
                </a:solidFill>
                <a:latin typeface="Franklin Gothic Medium"/>
                <a:cs typeface="Franklin Gothic Medium"/>
              </a:rPr>
              <a:t>RTO</a:t>
            </a:r>
            <a:r>
              <a:rPr sz="1200" spc="-143" dirty="0">
                <a:solidFill>
                  <a:srgbClr val="F6676D"/>
                </a:solidFill>
                <a:latin typeface="Franklin Gothic Medium"/>
                <a:cs typeface="Franklin Gothic Medium"/>
              </a:rPr>
              <a:t> </a:t>
            </a:r>
            <a:r>
              <a:rPr sz="1200" dirty="0">
                <a:solidFill>
                  <a:srgbClr val="F6676D"/>
                </a:solidFill>
                <a:latin typeface="Franklin Gothic Medium"/>
                <a:cs typeface="Franklin Gothic Medium"/>
              </a:rPr>
              <a:t>N</a:t>
            </a:r>
            <a:r>
              <a:rPr sz="1200" spc="304" dirty="0">
                <a:solidFill>
                  <a:srgbClr val="F6676D"/>
                </a:solidFill>
                <a:latin typeface="Franklin Gothic Medium"/>
                <a:cs typeface="Franklin Gothic Medium"/>
              </a:rPr>
              <a:t> </a:t>
            </a:r>
            <a:r>
              <a:rPr sz="1200" spc="90" dirty="0">
                <a:solidFill>
                  <a:srgbClr val="F6676D"/>
                </a:solidFill>
                <a:latin typeface="Franklin Gothic Medium"/>
                <a:cs typeface="Franklin Gothic Medium"/>
              </a:rPr>
              <a:t>GRA</a:t>
            </a:r>
            <a:r>
              <a:rPr sz="1200" spc="-158" dirty="0">
                <a:solidFill>
                  <a:srgbClr val="F6676D"/>
                </a:solidFill>
                <a:latin typeface="Franklin Gothic Medium"/>
                <a:cs typeface="Franklin Gothic Medium"/>
              </a:rPr>
              <a:t> </a:t>
            </a:r>
            <a:r>
              <a:rPr sz="1200" spc="-8" dirty="0">
                <a:solidFill>
                  <a:srgbClr val="F6676D"/>
                </a:solidFill>
                <a:latin typeface="Franklin Gothic Medium"/>
                <a:cs typeface="Franklin Gothic Medium"/>
              </a:rPr>
              <a:t>P</a:t>
            </a:r>
            <a:r>
              <a:rPr sz="1200" spc="-143" dirty="0">
                <a:solidFill>
                  <a:srgbClr val="F6676D"/>
                </a:solidFill>
                <a:latin typeface="Franklin Gothic Medium"/>
                <a:cs typeface="Franklin Gothic Medium"/>
              </a:rPr>
              <a:t> </a:t>
            </a:r>
            <a:r>
              <a:rPr sz="1200" spc="-15" dirty="0">
                <a:solidFill>
                  <a:srgbClr val="F6676D"/>
                </a:solidFill>
                <a:latin typeface="Franklin Gothic Medium"/>
                <a:cs typeface="Franklin Gothic Medium"/>
              </a:rPr>
              <a:t>H</a:t>
            </a:r>
            <a:r>
              <a:rPr sz="1200" spc="-153" dirty="0">
                <a:solidFill>
                  <a:srgbClr val="F6676D"/>
                </a:solidFill>
                <a:latin typeface="Franklin Gothic Medium"/>
                <a:cs typeface="Franklin Gothic Medium"/>
              </a:rPr>
              <a:t> </a:t>
            </a:r>
            <a:r>
              <a:rPr sz="1200" spc="68" dirty="0">
                <a:solidFill>
                  <a:srgbClr val="F6676D"/>
                </a:solidFill>
                <a:latin typeface="Franklin Gothic Medium"/>
                <a:cs typeface="Franklin Gothic Medium"/>
              </a:rPr>
              <a:t>IC</a:t>
            </a:r>
            <a:r>
              <a:rPr sz="1200" spc="-146" dirty="0">
                <a:solidFill>
                  <a:srgbClr val="F6676D"/>
                </a:solidFill>
                <a:latin typeface="Franklin Gothic Medium"/>
                <a:cs typeface="Franklin Gothic Medium"/>
              </a:rPr>
              <a:t> </a:t>
            </a:r>
            <a:r>
              <a:rPr sz="1200" spc="-38" dirty="0">
                <a:solidFill>
                  <a:srgbClr val="F6676D"/>
                </a:solidFill>
                <a:latin typeface="Franklin Gothic Medium"/>
                <a:cs typeface="Franklin Gothic Medium"/>
              </a:rPr>
              <a:t>S</a:t>
            </a:r>
            <a:endParaRPr sz="1200" dirty="0">
              <a:latin typeface="Franklin Gothic Medium"/>
              <a:cs typeface="Franklin Gothic Medium"/>
            </a:endParaRPr>
          </a:p>
          <a:p>
            <a:pPr marL="9525">
              <a:spcBef>
                <a:spcPts val="420"/>
              </a:spcBef>
            </a:pPr>
            <a:r>
              <a:rPr sz="1050" dirty="0">
                <a:solidFill>
                  <a:srgbClr val="3A3657"/>
                </a:solidFill>
                <a:latin typeface="Palatino Linotype"/>
                <a:cs typeface="Palatino Linotype"/>
              </a:rPr>
              <a:t>Dramatic,</a:t>
            </a:r>
            <a:r>
              <a:rPr sz="1050" spc="-23" dirty="0">
                <a:solidFill>
                  <a:srgbClr val="3A3657"/>
                </a:solidFill>
                <a:latin typeface="Palatino Linotype"/>
                <a:cs typeface="Palatino Linotype"/>
              </a:rPr>
              <a:t> </a:t>
            </a:r>
            <a:r>
              <a:rPr sz="1050" dirty="0">
                <a:solidFill>
                  <a:srgbClr val="3A3657"/>
                </a:solidFill>
                <a:latin typeface="Palatino Linotype"/>
                <a:cs typeface="Palatino Linotype"/>
              </a:rPr>
              <a:t>dynamic</a:t>
            </a:r>
            <a:r>
              <a:rPr sz="1050" spc="-30" dirty="0">
                <a:solidFill>
                  <a:srgbClr val="3A3657"/>
                </a:solidFill>
                <a:latin typeface="Palatino Linotype"/>
                <a:cs typeface="Palatino Linotype"/>
              </a:rPr>
              <a:t> </a:t>
            </a:r>
            <a:r>
              <a:rPr sz="1050" dirty="0">
                <a:solidFill>
                  <a:srgbClr val="3A3657"/>
                </a:solidFill>
                <a:latin typeface="Palatino Linotype"/>
                <a:cs typeface="Palatino Linotype"/>
              </a:rPr>
              <a:t>and</a:t>
            </a:r>
            <a:r>
              <a:rPr sz="1050" spc="-34" dirty="0">
                <a:solidFill>
                  <a:srgbClr val="3A3657"/>
                </a:solidFill>
                <a:latin typeface="Palatino Linotype"/>
                <a:cs typeface="Palatino Linotype"/>
              </a:rPr>
              <a:t> </a:t>
            </a:r>
            <a:r>
              <a:rPr sz="1050" spc="-8" dirty="0">
                <a:solidFill>
                  <a:srgbClr val="3A3657"/>
                </a:solidFill>
                <a:latin typeface="Palatino Linotype"/>
                <a:cs typeface="Palatino Linotype"/>
              </a:rPr>
              <a:t>captivating</a:t>
            </a:r>
            <a:endParaRPr sz="1050" dirty="0">
              <a:latin typeface="Palatino Linotype"/>
              <a:cs typeface="Palatino Linotype"/>
            </a:endParaRPr>
          </a:p>
          <a:p>
            <a:pPr marL="9525"/>
            <a:r>
              <a:rPr sz="1050" dirty="0">
                <a:solidFill>
                  <a:srgbClr val="3A3657"/>
                </a:solidFill>
                <a:latin typeface="Palatino Linotype"/>
                <a:cs typeface="Palatino Linotype"/>
              </a:rPr>
              <a:t>art</a:t>
            </a:r>
            <a:r>
              <a:rPr sz="1050" spc="-11" dirty="0">
                <a:solidFill>
                  <a:srgbClr val="3A3657"/>
                </a:solidFill>
                <a:latin typeface="Palatino Linotype"/>
                <a:cs typeface="Palatino Linotype"/>
              </a:rPr>
              <a:t> </a:t>
            </a:r>
            <a:r>
              <a:rPr sz="1050" dirty="0">
                <a:solidFill>
                  <a:srgbClr val="3A3657"/>
                </a:solidFill>
                <a:latin typeface="Palatino Linotype"/>
                <a:cs typeface="Palatino Linotype"/>
              </a:rPr>
              <a:t>with</a:t>
            </a:r>
            <a:r>
              <a:rPr sz="1050" spc="-8" dirty="0">
                <a:solidFill>
                  <a:srgbClr val="3A3657"/>
                </a:solidFill>
                <a:latin typeface="Palatino Linotype"/>
                <a:cs typeface="Palatino Linotype"/>
              </a:rPr>
              <a:t> </a:t>
            </a:r>
            <a:r>
              <a:rPr sz="1050" dirty="0">
                <a:solidFill>
                  <a:srgbClr val="3A3657"/>
                </a:solidFill>
                <a:latin typeface="Palatino Linotype"/>
                <a:cs typeface="Palatino Linotype"/>
              </a:rPr>
              <a:t>a</a:t>
            </a:r>
            <a:r>
              <a:rPr sz="1050" spc="-15" dirty="0">
                <a:solidFill>
                  <a:srgbClr val="3A3657"/>
                </a:solidFill>
                <a:latin typeface="Palatino Linotype"/>
                <a:cs typeface="Palatino Linotype"/>
              </a:rPr>
              <a:t> </a:t>
            </a:r>
            <a:r>
              <a:rPr sz="1050" dirty="0">
                <a:solidFill>
                  <a:srgbClr val="3A3657"/>
                </a:solidFill>
                <a:latin typeface="Palatino Linotype"/>
                <a:cs typeface="Palatino Linotype"/>
              </a:rPr>
              <a:t>strong</a:t>
            </a:r>
            <a:r>
              <a:rPr sz="1050" spc="-26" dirty="0">
                <a:solidFill>
                  <a:srgbClr val="3A3657"/>
                </a:solidFill>
                <a:latin typeface="Palatino Linotype"/>
                <a:cs typeface="Palatino Linotype"/>
              </a:rPr>
              <a:t> </a:t>
            </a:r>
            <a:r>
              <a:rPr sz="1050" spc="-8" dirty="0">
                <a:solidFill>
                  <a:srgbClr val="3A3657"/>
                </a:solidFill>
                <a:latin typeface="Palatino Linotype"/>
                <a:cs typeface="Palatino Linotype"/>
              </a:rPr>
              <a:t>presence.</a:t>
            </a:r>
            <a:endParaRPr sz="1050" dirty="0">
              <a:latin typeface="Palatino Linotype"/>
              <a:cs typeface="Palatino Linotype"/>
            </a:endParaRPr>
          </a:p>
          <a:p>
            <a:r>
              <a:rPr sz="1050" dirty="0">
                <a:solidFill>
                  <a:srgbClr val="3A3657"/>
                </a:solidFill>
                <a:latin typeface="Palatino Linotype"/>
                <a:cs typeface="Palatino Linotype"/>
              </a:rPr>
              <a:t>Unique</a:t>
            </a:r>
            <a:r>
              <a:rPr sz="1050" spc="-8" dirty="0">
                <a:solidFill>
                  <a:srgbClr val="3A3657"/>
                </a:solidFill>
                <a:latin typeface="Palatino Linotype"/>
                <a:cs typeface="Palatino Linotype"/>
              </a:rPr>
              <a:t> </a:t>
            </a:r>
            <a:r>
              <a:rPr sz="1050" dirty="0">
                <a:solidFill>
                  <a:srgbClr val="3A3657"/>
                </a:solidFill>
                <a:latin typeface="Palatino Linotype"/>
                <a:cs typeface="Palatino Linotype"/>
              </a:rPr>
              <a:t>art</a:t>
            </a:r>
            <a:r>
              <a:rPr sz="1050" spc="-19" dirty="0">
                <a:solidFill>
                  <a:srgbClr val="3A3657"/>
                </a:solidFill>
                <a:latin typeface="Palatino Linotype"/>
                <a:cs typeface="Palatino Linotype"/>
              </a:rPr>
              <a:t> </a:t>
            </a:r>
            <a:r>
              <a:rPr sz="1050" dirty="0">
                <a:solidFill>
                  <a:srgbClr val="3A3657"/>
                </a:solidFill>
                <a:latin typeface="Palatino Linotype"/>
                <a:cs typeface="Palatino Linotype"/>
              </a:rPr>
              <a:t>created</a:t>
            </a:r>
            <a:r>
              <a:rPr sz="1050" spc="-4" dirty="0">
                <a:solidFill>
                  <a:srgbClr val="3A3657"/>
                </a:solidFill>
                <a:latin typeface="Palatino Linotype"/>
                <a:cs typeface="Palatino Linotype"/>
              </a:rPr>
              <a:t> </a:t>
            </a:r>
            <a:r>
              <a:rPr sz="1050" dirty="0">
                <a:solidFill>
                  <a:srgbClr val="3A3657"/>
                </a:solidFill>
                <a:latin typeface="Palatino Linotype"/>
                <a:cs typeface="Palatino Linotype"/>
              </a:rPr>
              <a:t>using</a:t>
            </a:r>
            <a:r>
              <a:rPr sz="1050" spc="-26" dirty="0">
                <a:solidFill>
                  <a:srgbClr val="3A3657"/>
                </a:solidFill>
                <a:latin typeface="Palatino Linotype"/>
                <a:cs typeface="Palatino Linotype"/>
              </a:rPr>
              <a:t> </a:t>
            </a:r>
            <a:r>
              <a:rPr sz="1050" dirty="0">
                <a:solidFill>
                  <a:srgbClr val="3A3657"/>
                </a:solidFill>
                <a:latin typeface="Palatino Linotype"/>
                <a:cs typeface="Palatino Linotype"/>
              </a:rPr>
              <a:t>artisan</a:t>
            </a:r>
            <a:r>
              <a:rPr sz="1050" spc="-15" dirty="0">
                <a:solidFill>
                  <a:srgbClr val="3A3657"/>
                </a:solidFill>
                <a:latin typeface="Palatino Linotype"/>
                <a:cs typeface="Palatino Linotype"/>
              </a:rPr>
              <a:t> wood </a:t>
            </a:r>
            <a:r>
              <a:rPr sz="1050" dirty="0">
                <a:solidFill>
                  <a:srgbClr val="3A3657"/>
                </a:solidFill>
                <a:latin typeface="Palatino Linotype"/>
                <a:cs typeface="Palatino Linotype"/>
              </a:rPr>
              <a:t>engraving</a:t>
            </a:r>
            <a:r>
              <a:rPr sz="1050" spc="-53" dirty="0">
                <a:solidFill>
                  <a:srgbClr val="3A3657"/>
                </a:solidFill>
                <a:latin typeface="Palatino Linotype"/>
                <a:cs typeface="Palatino Linotype"/>
              </a:rPr>
              <a:t> </a:t>
            </a:r>
            <a:r>
              <a:rPr sz="1050" dirty="0">
                <a:solidFill>
                  <a:srgbClr val="3A3657"/>
                </a:solidFill>
                <a:latin typeface="Palatino Linotype"/>
                <a:cs typeface="Palatino Linotype"/>
              </a:rPr>
              <a:t>printing</a:t>
            </a:r>
            <a:r>
              <a:rPr sz="1050" spc="-26" dirty="0">
                <a:solidFill>
                  <a:srgbClr val="3A3657"/>
                </a:solidFill>
                <a:latin typeface="Palatino Linotype"/>
                <a:cs typeface="Palatino Linotype"/>
              </a:rPr>
              <a:t> </a:t>
            </a:r>
            <a:r>
              <a:rPr sz="1050" spc="-8" dirty="0">
                <a:solidFill>
                  <a:srgbClr val="3A3657"/>
                </a:solidFill>
                <a:latin typeface="Palatino Linotype"/>
                <a:cs typeface="Palatino Linotype"/>
              </a:rPr>
              <a:t>methods.</a:t>
            </a:r>
            <a:br>
              <a:rPr lang="en-US" sz="1050" spc="-8" dirty="0">
                <a:solidFill>
                  <a:srgbClr val="3A3657"/>
                </a:solidFill>
                <a:latin typeface="Palatino Linotype"/>
                <a:cs typeface="Palatino Linotype"/>
              </a:rPr>
            </a:br>
            <a:r>
              <a:rPr lang="ja-JP" altLang="en-US" sz="1050" dirty="0">
                <a:latin typeface="游ゴシック" panose="020B0400000000000000" pitchFamily="50" charset="-128"/>
                <a:ea typeface="游ゴシック" panose="020B0400000000000000" pitchFamily="50" charset="-128"/>
              </a:rPr>
              <a:t>劇的で存在感のあるアートワーク。</a:t>
            </a:r>
          </a:p>
          <a:p>
            <a:r>
              <a:rPr lang="ja-JP" altLang="en-US" sz="1050" dirty="0">
                <a:latin typeface="游ゴシック" panose="020B0400000000000000" pitchFamily="50" charset="-128"/>
                <a:ea typeface="游ゴシック" panose="020B0400000000000000" pitchFamily="50" charset="-128"/>
              </a:rPr>
              <a:t>職人による木版彫刻印刷（</a:t>
            </a:r>
            <a:r>
              <a:rPr lang="en-US" altLang="ja-JP" sz="1050" dirty="0">
                <a:latin typeface="游ゴシック" panose="020B0400000000000000" pitchFamily="50" charset="-128"/>
                <a:ea typeface="游ゴシック" panose="020B0400000000000000" pitchFamily="50" charset="-128"/>
              </a:rPr>
              <a:t>wood engraving</a:t>
            </a:r>
            <a:r>
              <a:rPr lang="ja-JP" altLang="en-US" sz="1050" dirty="0">
                <a:latin typeface="游ゴシック" panose="020B0400000000000000" pitchFamily="50" charset="-128"/>
                <a:ea typeface="游ゴシック" panose="020B0400000000000000" pitchFamily="50" charset="-128"/>
              </a:rPr>
              <a:t>）技法を採用。</a:t>
            </a:r>
          </a:p>
          <a:p>
            <a:pPr marL="9525" marR="248126">
              <a:spcBef>
                <a:spcPts val="450"/>
              </a:spcBef>
            </a:pPr>
            <a:endParaRPr sz="1050" dirty="0">
              <a:latin typeface="Palatino Linotype"/>
              <a:cs typeface="Palatino Linotype"/>
            </a:endParaRPr>
          </a:p>
        </p:txBody>
      </p:sp>
      <p:sp>
        <p:nvSpPr>
          <p:cNvPr id="7" name="object 7"/>
          <p:cNvSpPr txBox="1">
            <a:spLocks noGrp="1"/>
          </p:cNvSpPr>
          <p:nvPr>
            <p:ph type="title"/>
          </p:nvPr>
        </p:nvSpPr>
        <p:spPr>
          <a:xfrm>
            <a:off x="950119" y="1409229"/>
            <a:ext cx="3072099" cy="1025281"/>
          </a:xfrm>
          <a:prstGeom prst="rect">
            <a:avLst/>
          </a:prstGeom>
        </p:spPr>
        <p:txBody>
          <a:bodyPr vert="horz" wrap="square" lIns="0" tIns="9525" rIns="0" bIns="0" rtlCol="0" anchor="ctr">
            <a:spAutoFit/>
          </a:bodyPr>
          <a:lstStyle/>
          <a:p>
            <a:pPr marL="9525">
              <a:lnSpc>
                <a:spcPct val="100000"/>
              </a:lnSpc>
              <a:spcBef>
                <a:spcPts val="75"/>
              </a:spcBef>
              <a:tabLst>
                <a:tab pos="714375" algn="l"/>
              </a:tabLst>
            </a:pPr>
            <a:r>
              <a:rPr dirty="0"/>
              <a:t>T</a:t>
            </a:r>
            <a:r>
              <a:rPr spc="-251" dirty="0"/>
              <a:t> </a:t>
            </a:r>
            <a:r>
              <a:rPr dirty="0"/>
              <a:t>H</a:t>
            </a:r>
            <a:r>
              <a:rPr spc="-255" dirty="0"/>
              <a:t> </a:t>
            </a:r>
            <a:r>
              <a:rPr spc="-38" dirty="0"/>
              <a:t>E</a:t>
            </a:r>
            <a:r>
              <a:rPr dirty="0"/>
              <a:t>	</a:t>
            </a:r>
            <a:br>
              <a:rPr lang="en-US" dirty="0"/>
            </a:br>
            <a:r>
              <a:rPr spc="146" dirty="0"/>
              <a:t>PAC</a:t>
            </a:r>
            <a:r>
              <a:rPr spc="-248" dirty="0"/>
              <a:t> </a:t>
            </a:r>
            <a:r>
              <a:rPr dirty="0"/>
              <a:t>K</a:t>
            </a:r>
            <a:r>
              <a:rPr spc="-255" dirty="0"/>
              <a:t> </a:t>
            </a:r>
            <a:r>
              <a:rPr spc="120" dirty="0"/>
              <a:t>AG</a:t>
            </a:r>
            <a:r>
              <a:rPr spc="-240" dirty="0"/>
              <a:t> </a:t>
            </a:r>
            <a:r>
              <a:rPr spc="-38" dirty="0"/>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16"/>
          <p:cNvSpPr txBox="1">
            <a:spLocks noGrp="1"/>
          </p:cNvSpPr>
          <p:nvPr>
            <p:ph type="title"/>
          </p:nvPr>
        </p:nvSpPr>
        <p:spPr>
          <a:xfrm>
            <a:off x="831325" y="870821"/>
            <a:ext cx="4945950" cy="479458"/>
          </a:xfrm>
          <a:prstGeom prst="rect">
            <a:avLst/>
          </a:prstGeom>
        </p:spPr>
        <p:txBody>
          <a:bodyPr vert="horz" wrap="square" lIns="0" tIns="10001" rIns="0" bIns="0" rtlCol="0" anchor="ctr">
            <a:spAutoFit/>
          </a:bodyPr>
          <a:lstStyle/>
          <a:p>
            <a:pPr marL="9525">
              <a:lnSpc>
                <a:spcPct val="100000"/>
              </a:lnSpc>
              <a:spcBef>
                <a:spcPts val="79"/>
              </a:spcBef>
              <a:tabLst>
                <a:tab pos="642461" algn="l"/>
                <a:tab pos="1738313" algn="l"/>
                <a:tab pos="2907983" algn="l"/>
                <a:tab pos="3541395" algn="l"/>
              </a:tabLst>
            </a:pPr>
            <a:r>
              <a:rPr sz="1950" spc="-15" dirty="0"/>
              <a:t>T</a:t>
            </a:r>
            <a:r>
              <a:rPr sz="1950" spc="-176" dirty="0"/>
              <a:t> </a:t>
            </a:r>
            <a:r>
              <a:rPr sz="1950" dirty="0"/>
              <a:t>H</a:t>
            </a:r>
            <a:r>
              <a:rPr sz="1950" spc="-176" dirty="0"/>
              <a:t> </a:t>
            </a:r>
            <a:r>
              <a:rPr sz="1950" spc="-38" dirty="0"/>
              <a:t>E</a:t>
            </a:r>
            <a:r>
              <a:rPr sz="1950" dirty="0"/>
              <a:t>	A</a:t>
            </a:r>
            <a:r>
              <a:rPr sz="1950" spc="-176" dirty="0"/>
              <a:t> </a:t>
            </a:r>
            <a:r>
              <a:rPr sz="1950" spc="-19" dirty="0"/>
              <a:t>R</a:t>
            </a:r>
            <a:r>
              <a:rPr sz="1950" spc="-176" dirty="0"/>
              <a:t> </a:t>
            </a:r>
            <a:r>
              <a:rPr sz="1950" spc="-15" dirty="0"/>
              <a:t>T</a:t>
            </a:r>
            <a:r>
              <a:rPr sz="1950" spc="-172" dirty="0"/>
              <a:t> </a:t>
            </a:r>
            <a:r>
              <a:rPr sz="1950" dirty="0"/>
              <a:t>I</a:t>
            </a:r>
            <a:r>
              <a:rPr sz="1950" spc="-172" dirty="0"/>
              <a:t> </a:t>
            </a:r>
            <a:r>
              <a:rPr sz="1950" dirty="0"/>
              <a:t>S</a:t>
            </a:r>
            <a:r>
              <a:rPr sz="1950" spc="-172" dirty="0"/>
              <a:t> </a:t>
            </a:r>
            <a:r>
              <a:rPr sz="1950" spc="-38" dirty="0"/>
              <a:t>T</a:t>
            </a:r>
            <a:r>
              <a:rPr sz="1950" dirty="0"/>
              <a:t>	B</a:t>
            </a:r>
            <a:r>
              <a:rPr sz="1950" spc="-176" dirty="0"/>
              <a:t> </a:t>
            </a:r>
            <a:r>
              <a:rPr sz="1950" spc="-15" dirty="0"/>
              <a:t>E</a:t>
            </a:r>
            <a:r>
              <a:rPr sz="1950" spc="-176" dirty="0"/>
              <a:t> </a:t>
            </a:r>
            <a:r>
              <a:rPr sz="1950" dirty="0"/>
              <a:t>H</a:t>
            </a:r>
            <a:r>
              <a:rPr sz="1950" spc="-180" dirty="0"/>
              <a:t> </a:t>
            </a:r>
            <a:r>
              <a:rPr sz="1950" dirty="0"/>
              <a:t>I</a:t>
            </a:r>
            <a:r>
              <a:rPr sz="1950" spc="-172" dirty="0"/>
              <a:t> </a:t>
            </a:r>
            <a:r>
              <a:rPr sz="1950" dirty="0"/>
              <a:t>N</a:t>
            </a:r>
            <a:r>
              <a:rPr sz="1950" spc="-180" dirty="0"/>
              <a:t> </a:t>
            </a:r>
            <a:r>
              <a:rPr sz="1950" spc="-38" dirty="0"/>
              <a:t>D</a:t>
            </a:r>
            <a:r>
              <a:rPr sz="1950" dirty="0"/>
              <a:t>	</a:t>
            </a:r>
            <a:r>
              <a:rPr sz="1950" spc="-15" dirty="0"/>
              <a:t>T</a:t>
            </a:r>
            <a:r>
              <a:rPr sz="1950" spc="-176" dirty="0"/>
              <a:t> </a:t>
            </a:r>
            <a:r>
              <a:rPr sz="1950" dirty="0"/>
              <a:t>H</a:t>
            </a:r>
            <a:r>
              <a:rPr sz="1950" spc="-176" dirty="0"/>
              <a:t> </a:t>
            </a:r>
            <a:r>
              <a:rPr sz="1950" spc="-38" dirty="0"/>
              <a:t>E</a:t>
            </a:r>
            <a:r>
              <a:rPr sz="1950" dirty="0"/>
              <a:t>	</a:t>
            </a:r>
            <a:r>
              <a:rPr sz="1950" spc="-15" dirty="0"/>
              <a:t>L</a:t>
            </a:r>
            <a:r>
              <a:rPr sz="1950" spc="-180" dirty="0"/>
              <a:t> </a:t>
            </a:r>
            <a:r>
              <a:rPr sz="1950" dirty="0"/>
              <a:t>A</a:t>
            </a:r>
            <a:r>
              <a:rPr sz="1950" spc="-172" dirty="0"/>
              <a:t> </a:t>
            </a:r>
            <a:r>
              <a:rPr sz="1950" dirty="0"/>
              <a:t>B</a:t>
            </a:r>
            <a:r>
              <a:rPr sz="1950" spc="-176" dirty="0"/>
              <a:t> </a:t>
            </a:r>
            <a:r>
              <a:rPr sz="1950" spc="-15" dirty="0"/>
              <a:t>E</a:t>
            </a:r>
            <a:r>
              <a:rPr sz="1950" spc="-176" dirty="0"/>
              <a:t> </a:t>
            </a:r>
            <a:r>
              <a:rPr sz="1950" spc="-38" dirty="0"/>
              <a:t>L</a:t>
            </a:r>
            <a:br>
              <a:rPr lang="en-US" sz="1950" spc="-38" dirty="0"/>
            </a:br>
            <a:r>
              <a:rPr lang="ja-JP" altLang="en-US" sz="1100" spc="-38" dirty="0"/>
              <a:t>ラベルデザイン・アーティスト紹介：</a:t>
            </a:r>
            <a:r>
              <a:rPr lang="ja-JP" altLang="en-US" sz="1100" spc="-8" dirty="0">
                <a:latin typeface="游ゴシック" panose="020B0400000000000000" pitchFamily="50" charset="-128"/>
                <a:ea typeface="游ゴシック" panose="020B0400000000000000" pitchFamily="50" charset="-128"/>
              </a:rPr>
              <a:t>アンドリュー・デヴィッドソン</a:t>
            </a:r>
            <a:endParaRPr sz="1100" dirty="0"/>
          </a:p>
        </p:txBody>
      </p:sp>
      <p:sp>
        <p:nvSpPr>
          <p:cNvPr id="2" name="object 2"/>
          <p:cNvSpPr txBox="1">
            <a:spLocks noGrp="1"/>
          </p:cNvSpPr>
          <p:nvPr>
            <p:ph idx="1"/>
          </p:nvPr>
        </p:nvSpPr>
        <p:spPr>
          <a:xfrm>
            <a:off x="831325" y="1581738"/>
            <a:ext cx="4421505" cy="2136226"/>
          </a:xfrm>
          <a:prstGeom prst="rect">
            <a:avLst/>
          </a:prstGeom>
        </p:spPr>
        <p:txBody>
          <a:bodyPr vert="horz" wrap="square" lIns="0" tIns="9525" rIns="0" bIns="0" rtlCol="0">
            <a:spAutoFit/>
          </a:bodyPr>
          <a:lstStyle/>
          <a:p>
            <a:pPr marL="9525" marR="3810">
              <a:lnSpc>
                <a:spcPct val="113599"/>
              </a:lnSpc>
              <a:spcBef>
                <a:spcPts val="75"/>
              </a:spcBef>
            </a:pPr>
            <a:r>
              <a:rPr sz="825" dirty="0"/>
              <a:t>The</a:t>
            </a:r>
            <a:r>
              <a:rPr sz="825" spc="-11" dirty="0"/>
              <a:t> </a:t>
            </a:r>
            <a:r>
              <a:rPr sz="825" dirty="0"/>
              <a:t>Specialyst label</a:t>
            </a:r>
            <a:r>
              <a:rPr sz="825" spc="-8" dirty="0"/>
              <a:t> </a:t>
            </a:r>
            <a:r>
              <a:rPr sz="825" dirty="0"/>
              <a:t>artist,</a:t>
            </a:r>
            <a:r>
              <a:rPr sz="825" spc="-4" dirty="0"/>
              <a:t> </a:t>
            </a:r>
            <a:r>
              <a:rPr sz="825" dirty="0"/>
              <a:t>Andrew</a:t>
            </a:r>
            <a:r>
              <a:rPr sz="825" spc="4" dirty="0"/>
              <a:t> </a:t>
            </a:r>
            <a:r>
              <a:rPr sz="825" dirty="0"/>
              <a:t>Davidson,</a:t>
            </a:r>
            <a:r>
              <a:rPr sz="825" spc="-4" dirty="0"/>
              <a:t> </a:t>
            </a:r>
            <a:r>
              <a:rPr sz="825" dirty="0"/>
              <a:t>is</a:t>
            </a:r>
            <a:r>
              <a:rPr sz="825" spc="-4" dirty="0"/>
              <a:t> </a:t>
            </a:r>
            <a:r>
              <a:rPr sz="825" dirty="0"/>
              <a:t>known</a:t>
            </a:r>
            <a:r>
              <a:rPr sz="825" spc="-11" dirty="0"/>
              <a:t> </a:t>
            </a:r>
            <a:r>
              <a:rPr sz="825" dirty="0"/>
              <a:t>for his</a:t>
            </a:r>
            <a:r>
              <a:rPr sz="825" spc="-8" dirty="0"/>
              <a:t> </a:t>
            </a:r>
            <a:r>
              <a:rPr sz="825" dirty="0"/>
              <a:t>craftsmanship</a:t>
            </a:r>
            <a:r>
              <a:rPr sz="825" spc="4" dirty="0"/>
              <a:t> </a:t>
            </a:r>
            <a:r>
              <a:rPr sz="825" spc="-8" dirty="0"/>
              <a:t>using </a:t>
            </a:r>
            <a:r>
              <a:rPr sz="825" dirty="0"/>
              <a:t>artisan</a:t>
            </a:r>
            <a:r>
              <a:rPr sz="825" spc="-26" dirty="0"/>
              <a:t> </a:t>
            </a:r>
            <a:r>
              <a:rPr sz="825" dirty="0"/>
              <a:t>wood</a:t>
            </a:r>
            <a:r>
              <a:rPr sz="825" spc="-38" dirty="0"/>
              <a:t> </a:t>
            </a:r>
            <a:r>
              <a:rPr sz="825" dirty="0"/>
              <a:t>engraving</a:t>
            </a:r>
            <a:r>
              <a:rPr sz="825" spc="-30" dirty="0"/>
              <a:t> </a:t>
            </a:r>
            <a:r>
              <a:rPr sz="825" dirty="0"/>
              <a:t>printing</a:t>
            </a:r>
            <a:r>
              <a:rPr sz="825" spc="-30" dirty="0"/>
              <a:t> </a:t>
            </a:r>
            <a:r>
              <a:rPr sz="825" spc="-8" dirty="0"/>
              <a:t>methods.</a:t>
            </a:r>
          </a:p>
          <a:p>
            <a:pPr marL="9525" marR="4763">
              <a:lnSpc>
                <a:spcPct val="112799"/>
              </a:lnSpc>
              <a:spcBef>
                <a:spcPts val="461"/>
              </a:spcBef>
            </a:pPr>
            <a:r>
              <a:rPr sz="825" dirty="0"/>
              <a:t>He</a:t>
            </a:r>
            <a:r>
              <a:rPr sz="825" spc="221" dirty="0"/>
              <a:t> </a:t>
            </a:r>
            <a:r>
              <a:rPr sz="825" dirty="0"/>
              <a:t>uses</a:t>
            </a:r>
            <a:r>
              <a:rPr sz="825" spc="225" dirty="0"/>
              <a:t> </a:t>
            </a:r>
            <a:r>
              <a:rPr sz="825" dirty="0"/>
              <a:t>heritage</a:t>
            </a:r>
            <a:r>
              <a:rPr sz="825" spc="225" dirty="0"/>
              <a:t> </a:t>
            </a:r>
            <a:r>
              <a:rPr sz="825" dirty="0"/>
              <a:t>English</a:t>
            </a:r>
            <a:r>
              <a:rPr sz="825" spc="225" dirty="0"/>
              <a:t> </a:t>
            </a:r>
            <a:r>
              <a:rPr sz="825" dirty="0"/>
              <a:t>boxwood</a:t>
            </a:r>
            <a:r>
              <a:rPr sz="825" spc="233" dirty="0"/>
              <a:t> </a:t>
            </a:r>
            <a:r>
              <a:rPr sz="825" dirty="0"/>
              <a:t>to</a:t>
            </a:r>
            <a:r>
              <a:rPr sz="825" spc="225" dirty="0"/>
              <a:t> </a:t>
            </a:r>
            <a:r>
              <a:rPr sz="825" dirty="0"/>
              <a:t>carve</a:t>
            </a:r>
            <a:r>
              <a:rPr sz="825" spc="221" dirty="0"/>
              <a:t> </a:t>
            </a:r>
            <a:r>
              <a:rPr sz="825" dirty="0"/>
              <a:t>his</a:t>
            </a:r>
            <a:r>
              <a:rPr sz="825" spc="221" dirty="0"/>
              <a:t> </a:t>
            </a:r>
            <a:r>
              <a:rPr sz="825" dirty="0"/>
              <a:t>images</a:t>
            </a:r>
            <a:r>
              <a:rPr sz="825" spc="225" dirty="0"/>
              <a:t> </a:t>
            </a:r>
            <a:r>
              <a:rPr sz="825" dirty="0"/>
              <a:t>and</a:t>
            </a:r>
            <a:r>
              <a:rPr sz="825" spc="225" dirty="0"/>
              <a:t> </a:t>
            </a:r>
            <a:r>
              <a:rPr sz="825" dirty="0"/>
              <a:t>all</a:t>
            </a:r>
            <a:r>
              <a:rPr sz="825" spc="221" dirty="0"/>
              <a:t> </a:t>
            </a:r>
            <a:r>
              <a:rPr sz="825" dirty="0"/>
              <a:t>his</a:t>
            </a:r>
            <a:r>
              <a:rPr sz="825" spc="217" dirty="0"/>
              <a:t> </a:t>
            </a:r>
            <a:r>
              <a:rPr sz="825" dirty="0"/>
              <a:t>artwork</a:t>
            </a:r>
            <a:r>
              <a:rPr sz="825" spc="229" dirty="0"/>
              <a:t> </a:t>
            </a:r>
            <a:r>
              <a:rPr sz="825" spc="-19" dirty="0"/>
              <a:t>is </a:t>
            </a:r>
            <a:r>
              <a:rPr sz="825" dirty="0"/>
              <a:t>printed</a:t>
            </a:r>
            <a:r>
              <a:rPr sz="825" spc="-11" dirty="0"/>
              <a:t> </a:t>
            </a:r>
            <a:r>
              <a:rPr sz="825" dirty="0"/>
              <a:t>using</a:t>
            </a:r>
            <a:r>
              <a:rPr sz="825" spc="-19" dirty="0"/>
              <a:t> </a:t>
            </a:r>
            <a:r>
              <a:rPr sz="825" dirty="0"/>
              <a:t>an</a:t>
            </a:r>
            <a:r>
              <a:rPr sz="825" spc="-11" dirty="0"/>
              <a:t> </a:t>
            </a:r>
            <a:r>
              <a:rPr sz="825" dirty="0"/>
              <a:t>1859</a:t>
            </a:r>
            <a:r>
              <a:rPr sz="825" spc="-49" dirty="0"/>
              <a:t> </a:t>
            </a:r>
            <a:r>
              <a:rPr sz="825" dirty="0"/>
              <a:t>Albion</a:t>
            </a:r>
            <a:r>
              <a:rPr sz="825" spc="-11" dirty="0"/>
              <a:t> </a:t>
            </a:r>
            <a:r>
              <a:rPr sz="825" dirty="0"/>
              <a:t>hand</a:t>
            </a:r>
            <a:r>
              <a:rPr sz="825" spc="-26" dirty="0"/>
              <a:t> </a:t>
            </a:r>
            <a:r>
              <a:rPr sz="825" dirty="0"/>
              <a:t>press</a:t>
            </a:r>
            <a:r>
              <a:rPr sz="825" spc="-15" dirty="0"/>
              <a:t> </a:t>
            </a:r>
            <a:r>
              <a:rPr sz="825" dirty="0"/>
              <a:t>and</a:t>
            </a:r>
            <a:r>
              <a:rPr sz="825" spc="-23" dirty="0"/>
              <a:t> </a:t>
            </a:r>
            <a:r>
              <a:rPr sz="825" dirty="0"/>
              <a:t>custom,</a:t>
            </a:r>
            <a:r>
              <a:rPr sz="825" spc="-11" dirty="0"/>
              <a:t> </a:t>
            </a:r>
            <a:r>
              <a:rPr sz="825" dirty="0"/>
              <a:t>handmade</a:t>
            </a:r>
            <a:r>
              <a:rPr sz="825" spc="-38" dirty="0"/>
              <a:t> </a:t>
            </a:r>
            <a:r>
              <a:rPr sz="825" dirty="0"/>
              <a:t>Japanese</a:t>
            </a:r>
            <a:r>
              <a:rPr sz="825" spc="-19" dirty="0"/>
              <a:t> </a:t>
            </a:r>
            <a:r>
              <a:rPr sz="825" spc="-8" dirty="0"/>
              <a:t>paper.</a:t>
            </a:r>
          </a:p>
          <a:p>
            <a:pPr marL="9525" marR="3810">
              <a:lnSpc>
                <a:spcPct val="113599"/>
              </a:lnSpc>
              <a:spcBef>
                <a:spcPts val="450"/>
              </a:spcBef>
            </a:pPr>
            <a:r>
              <a:rPr sz="825" dirty="0"/>
              <a:t>Mr.</a:t>
            </a:r>
            <a:r>
              <a:rPr sz="825" spc="116" dirty="0"/>
              <a:t> </a:t>
            </a:r>
            <a:r>
              <a:rPr sz="825" dirty="0"/>
              <a:t>Davidson’s</a:t>
            </a:r>
            <a:r>
              <a:rPr sz="825" spc="120" dirty="0"/>
              <a:t> </a:t>
            </a:r>
            <a:r>
              <a:rPr sz="825" dirty="0"/>
              <a:t>art</a:t>
            </a:r>
            <a:r>
              <a:rPr sz="825" spc="120" dirty="0"/>
              <a:t> </a:t>
            </a:r>
            <a:r>
              <a:rPr sz="825" dirty="0"/>
              <a:t>has</a:t>
            </a:r>
            <a:r>
              <a:rPr sz="825" spc="116" dirty="0"/>
              <a:t> </a:t>
            </a:r>
            <a:r>
              <a:rPr sz="825" dirty="0"/>
              <a:t>been</a:t>
            </a:r>
            <a:r>
              <a:rPr sz="825" spc="124" dirty="0"/>
              <a:t> </a:t>
            </a:r>
            <a:r>
              <a:rPr sz="825" dirty="0"/>
              <a:t>featured</a:t>
            </a:r>
            <a:r>
              <a:rPr sz="825" spc="127" dirty="0"/>
              <a:t> </a:t>
            </a:r>
            <a:r>
              <a:rPr sz="825" dirty="0"/>
              <a:t>in</a:t>
            </a:r>
            <a:r>
              <a:rPr sz="825" spc="113" dirty="0"/>
              <a:t> </a:t>
            </a:r>
            <a:r>
              <a:rPr sz="825" dirty="0"/>
              <a:t>Harry</a:t>
            </a:r>
            <a:r>
              <a:rPr sz="825" spc="120" dirty="0"/>
              <a:t> </a:t>
            </a:r>
            <a:r>
              <a:rPr sz="825" dirty="0"/>
              <a:t>Potter</a:t>
            </a:r>
            <a:r>
              <a:rPr sz="825" spc="120" dirty="0"/>
              <a:t> </a:t>
            </a:r>
            <a:r>
              <a:rPr sz="825" dirty="0"/>
              <a:t>and</a:t>
            </a:r>
            <a:r>
              <a:rPr sz="825" spc="124" dirty="0"/>
              <a:t> </a:t>
            </a:r>
            <a:r>
              <a:rPr sz="825" dirty="0"/>
              <a:t>his</a:t>
            </a:r>
            <a:r>
              <a:rPr sz="825" spc="109" dirty="0"/>
              <a:t> </a:t>
            </a:r>
            <a:r>
              <a:rPr sz="825" dirty="0"/>
              <a:t>client</a:t>
            </a:r>
            <a:r>
              <a:rPr sz="825" spc="120" dirty="0"/>
              <a:t> </a:t>
            </a:r>
            <a:r>
              <a:rPr sz="825" dirty="0"/>
              <a:t>list</a:t>
            </a:r>
            <a:r>
              <a:rPr sz="825" spc="116" dirty="0"/>
              <a:t> </a:t>
            </a:r>
            <a:r>
              <a:rPr sz="825" spc="-8" dirty="0"/>
              <a:t>includes </a:t>
            </a:r>
            <a:r>
              <a:rPr sz="825" dirty="0"/>
              <a:t>Rolex,</a:t>
            </a:r>
            <a:r>
              <a:rPr sz="825" spc="-4" dirty="0"/>
              <a:t> </a:t>
            </a:r>
            <a:r>
              <a:rPr sz="825" dirty="0"/>
              <a:t>Louis</a:t>
            </a:r>
            <a:r>
              <a:rPr sz="825" spc="-30" dirty="0"/>
              <a:t> </a:t>
            </a:r>
            <a:r>
              <a:rPr sz="825" spc="-8" dirty="0"/>
              <a:t>Vuitton</a:t>
            </a:r>
            <a:r>
              <a:rPr sz="825" spc="-15" dirty="0"/>
              <a:t> </a:t>
            </a:r>
            <a:r>
              <a:rPr sz="825" dirty="0"/>
              <a:t>and</a:t>
            </a:r>
            <a:r>
              <a:rPr sz="825" spc="-23" dirty="0"/>
              <a:t> </a:t>
            </a:r>
            <a:r>
              <a:rPr sz="825" dirty="0"/>
              <a:t>HRH</a:t>
            </a:r>
            <a:r>
              <a:rPr sz="825" spc="-15" dirty="0"/>
              <a:t> </a:t>
            </a:r>
            <a:r>
              <a:rPr sz="825" dirty="0"/>
              <a:t>Prince</a:t>
            </a:r>
            <a:r>
              <a:rPr sz="825" spc="-19" dirty="0"/>
              <a:t> </a:t>
            </a:r>
            <a:r>
              <a:rPr sz="825" dirty="0"/>
              <a:t>of</a:t>
            </a:r>
            <a:r>
              <a:rPr sz="825" spc="-26" dirty="0"/>
              <a:t> </a:t>
            </a:r>
            <a:r>
              <a:rPr sz="825" spc="-8" dirty="0"/>
              <a:t>Wales.</a:t>
            </a:r>
            <a:endParaRPr lang="en-US" sz="825" spc="-8" dirty="0"/>
          </a:p>
          <a:p>
            <a:pPr marL="9525" marR="3810">
              <a:lnSpc>
                <a:spcPct val="113599"/>
              </a:lnSpc>
              <a:spcBef>
                <a:spcPts val="450"/>
              </a:spcBef>
            </a:pPr>
            <a:r>
              <a:rPr lang="ja-JP" altLang="en-US" sz="900" spc="-8" dirty="0">
                <a:latin typeface="游ゴシック" panose="020B0400000000000000" pitchFamily="50" charset="-128"/>
                <a:ea typeface="游ゴシック" panose="020B0400000000000000" pitchFamily="50" charset="-128"/>
              </a:rPr>
              <a:t>職人技による木版彫刻の印刷技法で知られてるアーティスト。</a:t>
            </a:r>
            <a:endParaRPr lang="en-US" altLang="ja-JP" sz="900" spc="-8" dirty="0">
              <a:latin typeface="游ゴシック" panose="020B0400000000000000" pitchFamily="50" charset="-128"/>
              <a:ea typeface="游ゴシック" panose="020B0400000000000000" pitchFamily="50" charset="-128"/>
            </a:endParaRPr>
          </a:p>
          <a:p>
            <a:pPr marL="9525" marR="3810">
              <a:lnSpc>
                <a:spcPct val="113599"/>
              </a:lnSpc>
              <a:spcBef>
                <a:spcPts val="450"/>
              </a:spcBef>
            </a:pPr>
            <a:r>
              <a:rPr lang="ja-JP" altLang="en-US" sz="900" spc="-8" dirty="0">
                <a:latin typeface="游ゴシック" panose="020B0400000000000000" pitchFamily="50" charset="-128"/>
                <a:ea typeface="游ゴシック" panose="020B0400000000000000" pitchFamily="50" charset="-128"/>
              </a:rPr>
              <a:t>英国伝統のボックスウッド（ツゲの木）を使って図柄を彫り、</a:t>
            </a:r>
            <a:r>
              <a:rPr lang="en-US" altLang="ja-JP" sz="900" spc="-8" dirty="0">
                <a:latin typeface="游ゴシック" panose="020B0400000000000000" pitchFamily="50" charset="-128"/>
                <a:ea typeface="游ゴシック" panose="020B0400000000000000" pitchFamily="50" charset="-128"/>
              </a:rPr>
              <a:t>1859</a:t>
            </a:r>
            <a:r>
              <a:rPr lang="ja-JP" altLang="en-US" sz="900" spc="-8" dirty="0">
                <a:latin typeface="游ゴシック" panose="020B0400000000000000" pitchFamily="50" charset="-128"/>
                <a:ea typeface="游ゴシック" panose="020B0400000000000000" pitchFamily="50" charset="-128"/>
              </a:rPr>
              <a:t>年製のアルビオン手押し印刷機と、特注の手漉き和紙を用いてすべての作品を刷る。</a:t>
            </a:r>
            <a:endParaRPr lang="en-US" altLang="ja-JP" sz="900" spc="-8" dirty="0">
              <a:latin typeface="游ゴシック" panose="020B0400000000000000" pitchFamily="50" charset="-128"/>
              <a:ea typeface="游ゴシック" panose="020B0400000000000000" pitchFamily="50" charset="-128"/>
            </a:endParaRPr>
          </a:p>
          <a:p>
            <a:pPr marL="9525" marR="3810">
              <a:lnSpc>
                <a:spcPct val="113599"/>
              </a:lnSpc>
              <a:spcBef>
                <a:spcPts val="450"/>
              </a:spcBef>
            </a:pPr>
            <a:r>
              <a:rPr lang="ja-JP" altLang="en-US" sz="900" spc="-8" dirty="0">
                <a:latin typeface="游ゴシック" panose="020B0400000000000000" pitchFamily="50" charset="-128"/>
                <a:ea typeface="游ゴシック" panose="020B0400000000000000" pitchFamily="50" charset="-128"/>
              </a:rPr>
              <a:t>デヴィッドソンの作品は</a:t>
            </a:r>
            <a:r>
              <a:rPr lang="en-US" altLang="ja-JP" sz="900" spc="-8" dirty="0">
                <a:latin typeface="游ゴシック" panose="020B0400000000000000" pitchFamily="50" charset="-128"/>
                <a:ea typeface="游ゴシック" panose="020B0400000000000000" pitchFamily="50" charset="-128"/>
              </a:rPr>
              <a:t>『</a:t>
            </a:r>
            <a:r>
              <a:rPr lang="ja-JP" altLang="en-US" sz="900" spc="-8" dirty="0">
                <a:latin typeface="游ゴシック" panose="020B0400000000000000" pitchFamily="50" charset="-128"/>
                <a:ea typeface="游ゴシック" panose="020B0400000000000000" pitchFamily="50" charset="-128"/>
              </a:rPr>
              <a:t>ハリー・ポッター</a:t>
            </a:r>
            <a:r>
              <a:rPr lang="en-US" altLang="ja-JP" sz="900" spc="-8" dirty="0">
                <a:latin typeface="游ゴシック" panose="020B0400000000000000" pitchFamily="50" charset="-128"/>
                <a:ea typeface="游ゴシック" panose="020B0400000000000000" pitchFamily="50" charset="-128"/>
              </a:rPr>
              <a:t>』</a:t>
            </a:r>
            <a:r>
              <a:rPr lang="ja-JP" altLang="en-US" sz="900" spc="-8" dirty="0">
                <a:latin typeface="游ゴシック" panose="020B0400000000000000" pitchFamily="50" charset="-128"/>
                <a:ea typeface="游ゴシック" panose="020B0400000000000000" pitchFamily="50" charset="-128"/>
              </a:rPr>
              <a:t>シリーズにも登場しており、クライアントにはロレックス、ルイ・ヴィトン、そしてウェールズ皇太子殿下など、名だたるブランドや著名人が名を連ねています。</a:t>
            </a:r>
            <a:endParaRPr sz="1000" spc="-8" dirty="0">
              <a:latin typeface="游ゴシック" panose="020B0400000000000000" pitchFamily="50" charset="-128"/>
              <a:ea typeface="游ゴシック" panose="020B0400000000000000" pitchFamily="50" charset="-128"/>
            </a:endParaRPr>
          </a:p>
        </p:txBody>
      </p:sp>
      <p:grpSp>
        <p:nvGrpSpPr>
          <p:cNvPr id="3" name="object 3"/>
          <p:cNvGrpSpPr/>
          <p:nvPr/>
        </p:nvGrpSpPr>
        <p:grpSpPr>
          <a:xfrm>
            <a:off x="831325" y="2057379"/>
            <a:ext cx="7508324" cy="3742422"/>
            <a:chOff x="1493519" y="1028700"/>
            <a:chExt cx="9543415" cy="4756785"/>
          </a:xfrm>
        </p:grpSpPr>
        <p:pic>
          <p:nvPicPr>
            <p:cNvPr id="4" name="object 4"/>
            <p:cNvPicPr/>
            <p:nvPr/>
          </p:nvPicPr>
          <p:blipFill>
            <a:blip r:embed="rId3" cstate="print"/>
            <a:stretch>
              <a:fillRect/>
            </a:stretch>
          </p:blipFill>
          <p:spPr>
            <a:xfrm>
              <a:off x="9307067" y="1028700"/>
              <a:ext cx="1729739" cy="1766315"/>
            </a:xfrm>
            <a:prstGeom prst="rect">
              <a:avLst/>
            </a:prstGeom>
          </p:spPr>
        </p:pic>
        <p:pic>
          <p:nvPicPr>
            <p:cNvPr id="5" name="object 5"/>
            <p:cNvPicPr/>
            <p:nvPr/>
          </p:nvPicPr>
          <p:blipFill>
            <a:blip r:embed="rId4" cstate="print"/>
            <a:stretch>
              <a:fillRect/>
            </a:stretch>
          </p:blipFill>
          <p:spPr>
            <a:xfrm>
              <a:off x="7466710" y="1028700"/>
              <a:ext cx="1755012" cy="1766315"/>
            </a:xfrm>
            <a:prstGeom prst="rect">
              <a:avLst/>
            </a:prstGeom>
          </p:spPr>
        </p:pic>
        <p:pic>
          <p:nvPicPr>
            <p:cNvPr id="6" name="object 6"/>
            <p:cNvPicPr/>
            <p:nvPr/>
          </p:nvPicPr>
          <p:blipFill>
            <a:blip r:embed="rId5" cstate="print"/>
            <a:stretch>
              <a:fillRect/>
            </a:stretch>
          </p:blipFill>
          <p:spPr>
            <a:xfrm>
              <a:off x="7152131" y="3419855"/>
              <a:ext cx="1656587" cy="2209800"/>
            </a:xfrm>
            <a:prstGeom prst="rect">
              <a:avLst/>
            </a:prstGeom>
          </p:spPr>
        </p:pic>
        <p:pic>
          <p:nvPicPr>
            <p:cNvPr id="7" name="object 7"/>
            <p:cNvPicPr/>
            <p:nvPr/>
          </p:nvPicPr>
          <p:blipFill>
            <a:blip r:embed="rId6" cstate="print"/>
            <a:stretch>
              <a:fillRect/>
            </a:stretch>
          </p:blipFill>
          <p:spPr>
            <a:xfrm>
              <a:off x="1493519" y="3447288"/>
              <a:ext cx="1656588" cy="2182368"/>
            </a:xfrm>
            <a:prstGeom prst="rect">
              <a:avLst/>
            </a:prstGeom>
          </p:spPr>
        </p:pic>
        <p:pic>
          <p:nvPicPr>
            <p:cNvPr id="8" name="object 8"/>
            <p:cNvPicPr/>
            <p:nvPr/>
          </p:nvPicPr>
          <p:blipFill>
            <a:blip r:embed="rId7" cstate="print"/>
            <a:stretch>
              <a:fillRect/>
            </a:stretch>
          </p:blipFill>
          <p:spPr>
            <a:xfrm>
              <a:off x="5265419" y="3419855"/>
              <a:ext cx="1652016" cy="2209800"/>
            </a:xfrm>
            <a:prstGeom prst="rect">
              <a:avLst/>
            </a:prstGeom>
          </p:spPr>
        </p:pic>
        <p:pic>
          <p:nvPicPr>
            <p:cNvPr id="9" name="object 9"/>
            <p:cNvPicPr/>
            <p:nvPr/>
          </p:nvPicPr>
          <p:blipFill>
            <a:blip r:embed="rId8" cstate="print"/>
            <a:stretch>
              <a:fillRect/>
            </a:stretch>
          </p:blipFill>
          <p:spPr>
            <a:xfrm>
              <a:off x="8938260" y="3348227"/>
              <a:ext cx="1760220" cy="2436876"/>
            </a:xfrm>
            <a:prstGeom prst="rect">
              <a:avLst/>
            </a:prstGeom>
          </p:spPr>
        </p:pic>
        <p:pic>
          <p:nvPicPr>
            <p:cNvPr id="10" name="object 10"/>
            <p:cNvPicPr/>
            <p:nvPr/>
          </p:nvPicPr>
          <p:blipFill>
            <a:blip r:embed="rId9" cstate="print"/>
            <a:stretch>
              <a:fillRect/>
            </a:stretch>
          </p:blipFill>
          <p:spPr>
            <a:xfrm>
              <a:off x="3384803" y="3433572"/>
              <a:ext cx="1647444" cy="2197608"/>
            </a:xfrm>
            <a:prstGeom prst="rect">
              <a:avLst/>
            </a:prstGeom>
          </p:spPr>
        </p:pic>
      </p:grpSp>
      <p:sp>
        <p:nvSpPr>
          <p:cNvPr id="11" name="object 11"/>
          <p:cNvSpPr txBox="1"/>
          <p:nvPr/>
        </p:nvSpPr>
        <p:spPr>
          <a:xfrm>
            <a:off x="1123543" y="5799500"/>
            <a:ext cx="631031" cy="124554"/>
          </a:xfrm>
          <a:prstGeom prst="rect">
            <a:avLst/>
          </a:prstGeom>
        </p:spPr>
        <p:txBody>
          <a:bodyPr vert="horz" wrap="square" lIns="0" tIns="9049" rIns="0" bIns="0" rtlCol="0">
            <a:spAutoFit/>
          </a:bodyPr>
          <a:lstStyle/>
          <a:p>
            <a:pPr marL="9525">
              <a:spcBef>
                <a:spcPts val="71"/>
              </a:spcBef>
            </a:pPr>
            <a:r>
              <a:rPr sz="750" dirty="0">
                <a:solidFill>
                  <a:srgbClr val="080C2E"/>
                </a:solidFill>
                <a:latin typeface="Franklin Gothic Medium"/>
                <a:cs typeface="Franklin Gothic Medium"/>
              </a:rPr>
              <a:t>INTIAL</a:t>
            </a:r>
            <a:r>
              <a:rPr sz="750" spc="-23" dirty="0">
                <a:solidFill>
                  <a:srgbClr val="080C2E"/>
                </a:solidFill>
                <a:latin typeface="Franklin Gothic Medium"/>
                <a:cs typeface="Franklin Gothic Medium"/>
              </a:rPr>
              <a:t> </a:t>
            </a:r>
            <a:r>
              <a:rPr sz="750" spc="-8" dirty="0">
                <a:solidFill>
                  <a:srgbClr val="080C2E"/>
                </a:solidFill>
                <a:latin typeface="Franklin Gothic Medium"/>
                <a:cs typeface="Franklin Gothic Medium"/>
              </a:rPr>
              <a:t>SKETCH</a:t>
            </a:r>
            <a:endParaRPr sz="750" dirty="0">
              <a:latin typeface="Franklin Gothic Medium"/>
              <a:cs typeface="Franklin Gothic Medium"/>
            </a:endParaRPr>
          </a:p>
        </p:txBody>
      </p:sp>
      <p:sp>
        <p:nvSpPr>
          <p:cNvPr id="12" name="object 12"/>
          <p:cNvSpPr txBox="1"/>
          <p:nvPr/>
        </p:nvSpPr>
        <p:spPr>
          <a:xfrm>
            <a:off x="2600831" y="5799500"/>
            <a:ext cx="882491" cy="124554"/>
          </a:xfrm>
          <a:prstGeom prst="rect">
            <a:avLst/>
          </a:prstGeom>
        </p:spPr>
        <p:txBody>
          <a:bodyPr vert="horz" wrap="square" lIns="0" tIns="9049" rIns="0" bIns="0" rtlCol="0">
            <a:spAutoFit/>
          </a:bodyPr>
          <a:lstStyle/>
          <a:p>
            <a:pPr marL="9525">
              <a:spcBef>
                <a:spcPts val="71"/>
              </a:spcBef>
            </a:pPr>
            <a:r>
              <a:rPr sz="750" dirty="0">
                <a:solidFill>
                  <a:srgbClr val="080C2E"/>
                </a:solidFill>
                <a:latin typeface="Franklin Gothic Medium"/>
                <a:cs typeface="Franklin Gothic Medium"/>
              </a:rPr>
              <a:t>TRANSFER</a:t>
            </a:r>
            <a:r>
              <a:rPr sz="750" spc="-19" dirty="0">
                <a:solidFill>
                  <a:srgbClr val="080C2E"/>
                </a:solidFill>
                <a:latin typeface="Franklin Gothic Medium"/>
                <a:cs typeface="Franklin Gothic Medium"/>
              </a:rPr>
              <a:t> </a:t>
            </a:r>
            <a:r>
              <a:rPr sz="750" dirty="0">
                <a:solidFill>
                  <a:srgbClr val="080C2E"/>
                </a:solidFill>
                <a:latin typeface="Franklin Gothic Medium"/>
                <a:cs typeface="Franklin Gothic Medium"/>
              </a:rPr>
              <a:t>TO</a:t>
            </a:r>
            <a:r>
              <a:rPr sz="750" spc="-26" dirty="0">
                <a:solidFill>
                  <a:srgbClr val="080C2E"/>
                </a:solidFill>
                <a:latin typeface="Franklin Gothic Medium"/>
                <a:cs typeface="Franklin Gothic Medium"/>
              </a:rPr>
              <a:t> </a:t>
            </a:r>
            <a:r>
              <a:rPr sz="750" spc="-15" dirty="0">
                <a:solidFill>
                  <a:srgbClr val="080C2E"/>
                </a:solidFill>
                <a:latin typeface="Franklin Gothic Medium"/>
                <a:cs typeface="Franklin Gothic Medium"/>
              </a:rPr>
              <a:t>WOOD</a:t>
            </a:r>
            <a:endParaRPr sz="750" dirty="0">
              <a:latin typeface="Franklin Gothic Medium"/>
              <a:cs typeface="Franklin Gothic Medium"/>
            </a:endParaRPr>
          </a:p>
        </p:txBody>
      </p:sp>
      <p:sp>
        <p:nvSpPr>
          <p:cNvPr id="13" name="object 13"/>
          <p:cNvSpPr txBox="1"/>
          <p:nvPr/>
        </p:nvSpPr>
        <p:spPr>
          <a:xfrm>
            <a:off x="4010361" y="5835591"/>
            <a:ext cx="876776" cy="124554"/>
          </a:xfrm>
          <a:prstGeom prst="rect">
            <a:avLst/>
          </a:prstGeom>
        </p:spPr>
        <p:txBody>
          <a:bodyPr vert="horz" wrap="square" lIns="0" tIns="9049" rIns="0" bIns="0" rtlCol="0">
            <a:spAutoFit/>
          </a:bodyPr>
          <a:lstStyle/>
          <a:p>
            <a:pPr marL="9525">
              <a:spcBef>
                <a:spcPts val="71"/>
              </a:spcBef>
            </a:pPr>
            <a:r>
              <a:rPr sz="750" dirty="0">
                <a:solidFill>
                  <a:srgbClr val="080C2E"/>
                </a:solidFill>
                <a:latin typeface="Franklin Gothic Medium"/>
                <a:cs typeface="Franklin Gothic Medium"/>
              </a:rPr>
              <a:t>WORK</a:t>
            </a:r>
            <a:r>
              <a:rPr sz="750" spc="-8" dirty="0">
                <a:solidFill>
                  <a:srgbClr val="080C2E"/>
                </a:solidFill>
                <a:latin typeface="Franklin Gothic Medium"/>
                <a:cs typeface="Franklin Gothic Medium"/>
              </a:rPr>
              <a:t> </a:t>
            </a:r>
            <a:r>
              <a:rPr sz="750" dirty="0">
                <a:solidFill>
                  <a:srgbClr val="080C2E"/>
                </a:solidFill>
                <a:latin typeface="Franklin Gothic Medium"/>
                <a:cs typeface="Franklin Gothic Medium"/>
              </a:rPr>
              <a:t>IN</a:t>
            </a:r>
            <a:r>
              <a:rPr sz="750" spc="-11" dirty="0">
                <a:solidFill>
                  <a:srgbClr val="080C2E"/>
                </a:solidFill>
                <a:latin typeface="Franklin Gothic Medium"/>
                <a:cs typeface="Franklin Gothic Medium"/>
              </a:rPr>
              <a:t> </a:t>
            </a:r>
            <a:r>
              <a:rPr sz="750" spc="-8" dirty="0">
                <a:solidFill>
                  <a:srgbClr val="080C2E"/>
                </a:solidFill>
                <a:latin typeface="Franklin Gothic Medium"/>
                <a:cs typeface="Franklin Gothic Medium"/>
              </a:rPr>
              <a:t>PROGRESS</a:t>
            </a:r>
            <a:endParaRPr sz="750">
              <a:latin typeface="Franklin Gothic Medium"/>
              <a:cs typeface="Franklin Gothic Medium"/>
            </a:endParaRPr>
          </a:p>
        </p:txBody>
      </p:sp>
      <p:sp>
        <p:nvSpPr>
          <p:cNvPr id="14" name="object 14"/>
          <p:cNvSpPr txBox="1"/>
          <p:nvPr/>
        </p:nvSpPr>
        <p:spPr>
          <a:xfrm>
            <a:off x="5555745" y="5818269"/>
            <a:ext cx="854869" cy="124554"/>
          </a:xfrm>
          <a:prstGeom prst="rect">
            <a:avLst/>
          </a:prstGeom>
        </p:spPr>
        <p:txBody>
          <a:bodyPr vert="horz" wrap="square" lIns="0" tIns="9049" rIns="0" bIns="0" rtlCol="0">
            <a:spAutoFit/>
          </a:bodyPr>
          <a:lstStyle/>
          <a:p>
            <a:pPr marL="9525">
              <a:spcBef>
                <a:spcPts val="71"/>
              </a:spcBef>
            </a:pPr>
            <a:r>
              <a:rPr sz="750" dirty="0">
                <a:solidFill>
                  <a:srgbClr val="080C2E"/>
                </a:solidFill>
                <a:latin typeface="Franklin Gothic Medium"/>
                <a:cs typeface="Franklin Gothic Medium"/>
              </a:rPr>
              <a:t>FINISHED</a:t>
            </a:r>
            <a:r>
              <a:rPr sz="750" spc="-30" dirty="0">
                <a:solidFill>
                  <a:srgbClr val="080C2E"/>
                </a:solidFill>
                <a:latin typeface="Franklin Gothic Medium"/>
                <a:cs typeface="Franklin Gothic Medium"/>
              </a:rPr>
              <a:t> </a:t>
            </a:r>
            <a:r>
              <a:rPr sz="750" spc="-8" dirty="0">
                <a:solidFill>
                  <a:srgbClr val="080C2E"/>
                </a:solidFill>
                <a:latin typeface="Franklin Gothic Medium"/>
                <a:cs typeface="Franklin Gothic Medium"/>
              </a:rPr>
              <a:t>WOODCUT</a:t>
            </a:r>
            <a:endParaRPr sz="750" dirty="0">
              <a:latin typeface="Franklin Gothic Medium"/>
              <a:cs typeface="Franklin Gothic Medium"/>
            </a:endParaRPr>
          </a:p>
        </p:txBody>
      </p:sp>
      <p:sp>
        <p:nvSpPr>
          <p:cNvPr id="15" name="object 15"/>
          <p:cNvSpPr txBox="1"/>
          <p:nvPr/>
        </p:nvSpPr>
        <p:spPr>
          <a:xfrm>
            <a:off x="7106658" y="5799500"/>
            <a:ext cx="552450" cy="124554"/>
          </a:xfrm>
          <a:prstGeom prst="rect">
            <a:avLst/>
          </a:prstGeom>
        </p:spPr>
        <p:txBody>
          <a:bodyPr vert="horz" wrap="square" lIns="0" tIns="9049" rIns="0" bIns="0" rtlCol="0">
            <a:spAutoFit/>
          </a:bodyPr>
          <a:lstStyle/>
          <a:p>
            <a:pPr marL="9525">
              <a:spcBef>
                <a:spcPts val="71"/>
              </a:spcBef>
            </a:pPr>
            <a:r>
              <a:rPr sz="750" dirty="0">
                <a:solidFill>
                  <a:srgbClr val="080C2E"/>
                </a:solidFill>
                <a:latin typeface="Franklin Gothic Medium"/>
                <a:cs typeface="Franklin Gothic Medium"/>
              </a:rPr>
              <a:t>FINAL</a:t>
            </a:r>
            <a:r>
              <a:rPr sz="750" spc="-23" dirty="0">
                <a:solidFill>
                  <a:srgbClr val="080C2E"/>
                </a:solidFill>
                <a:latin typeface="Franklin Gothic Medium"/>
                <a:cs typeface="Franklin Gothic Medium"/>
              </a:rPr>
              <a:t> </a:t>
            </a:r>
            <a:r>
              <a:rPr sz="750" spc="-8" dirty="0">
                <a:solidFill>
                  <a:srgbClr val="080C2E"/>
                </a:solidFill>
                <a:latin typeface="Franklin Gothic Medium"/>
                <a:cs typeface="Franklin Gothic Medium"/>
              </a:rPr>
              <a:t>IMAGE</a:t>
            </a:r>
            <a:endParaRPr sz="750" dirty="0">
              <a:latin typeface="Franklin Gothic Medium"/>
              <a:cs typeface="Franklin Gothic Medium"/>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CA9F06E-041D-7E68-697F-9C515CD09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5238"/>
            <a:ext cx="9144000" cy="4327525"/>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20790709-7304-9CF2-4F3C-0E0C624C08BC}"/>
              </a:ext>
            </a:extLst>
          </p:cNvPr>
          <p:cNvSpPr txBox="1"/>
          <p:nvPr/>
        </p:nvSpPr>
        <p:spPr>
          <a:xfrm>
            <a:off x="2867847" y="5982147"/>
            <a:ext cx="3408305" cy="923330"/>
          </a:xfrm>
          <a:prstGeom prst="rect">
            <a:avLst/>
          </a:prstGeom>
          <a:noFill/>
        </p:spPr>
        <p:txBody>
          <a:bodyPr wrap="none" rtlCol="0">
            <a:spAutoFit/>
          </a:bodyPr>
          <a:lstStyle/>
          <a:p>
            <a:r>
              <a:rPr lang="en-US" altLang="ja-JP" dirty="0"/>
              <a:t>Harry Potter Set: Adult Edition</a:t>
            </a:r>
          </a:p>
          <a:p>
            <a:br>
              <a:rPr lang="en-US" altLang="ja-JP" dirty="0"/>
            </a:br>
            <a:endParaRPr kumimoji="1" lang="ja-JP" altLang="en-US" dirty="0"/>
          </a:p>
        </p:txBody>
      </p:sp>
    </p:spTree>
    <p:extLst>
      <p:ext uri="{BB962C8B-B14F-4D97-AF65-F5344CB8AC3E}">
        <p14:creationId xmlns:p14="http://schemas.microsoft.com/office/powerpoint/2010/main" val="3066520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DBF22767-7BC5-B447-DACF-8D4052DAF78D}"/>
              </a:ext>
            </a:extLst>
          </p:cNvPr>
          <p:cNvPicPr>
            <a:picLocks noChangeAspect="1"/>
          </p:cNvPicPr>
          <p:nvPr/>
        </p:nvPicPr>
        <p:blipFill>
          <a:blip r:embed="rId2"/>
          <a:stretch>
            <a:fillRect/>
          </a:stretch>
        </p:blipFill>
        <p:spPr>
          <a:xfrm>
            <a:off x="621559" y="643467"/>
            <a:ext cx="3690831" cy="5571066"/>
          </a:xfrm>
          <a:prstGeom prst="rect">
            <a:avLst/>
          </a:prstGeom>
        </p:spPr>
      </p:pic>
      <p:pic>
        <p:nvPicPr>
          <p:cNvPr id="5" name="図 4">
            <a:extLst>
              <a:ext uri="{FF2B5EF4-FFF2-40B4-BE49-F238E27FC236}">
                <a16:creationId xmlns:a16="http://schemas.microsoft.com/office/drawing/2014/main" id="{DA07F154-F2E5-50AF-1893-B242D2D5F064}"/>
              </a:ext>
            </a:extLst>
          </p:cNvPr>
          <p:cNvPicPr>
            <a:picLocks noChangeAspect="1"/>
          </p:cNvPicPr>
          <p:nvPr/>
        </p:nvPicPr>
        <p:blipFill>
          <a:blip r:embed="rId3"/>
          <a:stretch>
            <a:fillRect/>
          </a:stretch>
        </p:blipFill>
        <p:spPr>
          <a:xfrm>
            <a:off x="4824644" y="643467"/>
            <a:ext cx="3704758" cy="5571066"/>
          </a:xfrm>
          <a:prstGeom prst="rect">
            <a:avLst/>
          </a:prstGeom>
        </p:spPr>
      </p:pic>
    </p:spTree>
    <p:extLst>
      <p:ext uri="{BB962C8B-B14F-4D97-AF65-F5344CB8AC3E}">
        <p14:creationId xmlns:p14="http://schemas.microsoft.com/office/powerpoint/2010/main" val="3164313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57250"/>
            <a:ext cx="9144000" cy="5143499"/>
          </a:xfrm>
          <a:prstGeom prst="rect">
            <a:avLst/>
          </a:prstGeom>
        </p:spPr>
      </p:pic>
      <p:sp>
        <p:nvSpPr>
          <p:cNvPr id="3" name="object 3"/>
          <p:cNvSpPr txBox="1">
            <a:spLocks noGrp="1"/>
          </p:cNvSpPr>
          <p:nvPr>
            <p:ph type="title"/>
          </p:nvPr>
        </p:nvSpPr>
        <p:spPr>
          <a:xfrm>
            <a:off x="6208088" y="2554505"/>
            <a:ext cx="2603659" cy="310181"/>
          </a:xfrm>
          <a:prstGeom prst="rect">
            <a:avLst/>
          </a:prstGeom>
        </p:spPr>
        <p:txBody>
          <a:bodyPr vert="horz" wrap="square" lIns="0" tIns="10001" rIns="0" bIns="0" rtlCol="0" anchor="ctr">
            <a:spAutoFit/>
          </a:bodyPr>
          <a:lstStyle/>
          <a:p>
            <a:pPr marL="9525">
              <a:lnSpc>
                <a:spcPct val="100000"/>
              </a:lnSpc>
              <a:spcBef>
                <a:spcPts val="79"/>
              </a:spcBef>
              <a:tabLst>
                <a:tab pos="1011555" algn="l"/>
                <a:tab pos="1329690" algn="l"/>
              </a:tabLst>
            </a:pPr>
            <a:r>
              <a:rPr sz="1950" spc="-180" dirty="0"/>
              <a:t> </a:t>
            </a:r>
            <a:r>
              <a:rPr lang="en-US" sz="1950" spc="-180" dirty="0"/>
              <a:t>L</a:t>
            </a:r>
            <a:r>
              <a:rPr lang="en-US" sz="1950" spc="-38" dirty="0"/>
              <a:t>ODI</a:t>
            </a:r>
            <a:endParaRPr sz="1950" dirty="0"/>
          </a:p>
        </p:txBody>
      </p:sp>
      <p:pic>
        <p:nvPicPr>
          <p:cNvPr id="4" name="object 4"/>
          <p:cNvPicPr/>
          <p:nvPr/>
        </p:nvPicPr>
        <p:blipFill>
          <a:blip r:embed="rId3" cstate="print"/>
          <a:stretch>
            <a:fillRect/>
          </a:stretch>
        </p:blipFill>
        <p:spPr>
          <a:xfrm>
            <a:off x="4050791" y="1936241"/>
            <a:ext cx="3967353" cy="462915"/>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565</TotalTime>
  <Words>1247</Words>
  <Application>Microsoft Office PowerPoint</Application>
  <PresentationFormat>画面に合わせる (4:3)</PresentationFormat>
  <Paragraphs>92</Paragraphs>
  <Slides>15</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游ゴシック</vt:lpstr>
      <vt:lpstr>游ゴシック Light</vt:lpstr>
      <vt:lpstr>Arial</vt:lpstr>
      <vt:lpstr>Franklin Gothic Medium</vt:lpstr>
      <vt:lpstr>Palatino Linotype</vt:lpstr>
      <vt:lpstr>Office テーマ</vt:lpstr>
      <vt:lpstr>PowerPoint プレゼンテーション</vt:lpstr>
      <vt:lpstr>PowerPoint プレゼンテーション</vt:lpstr>
      <vt:lpstr>F E AT U R E S &amp; B E N E F I T S</vt:lpstr>
      <vt:lpstr>W H Y LO D I</vt:lpstr>
      <vt:lpstr>T H E  PAC K AG E</vt:lpstr>
      <vt:lpstr>T H E A R T I S T B E H I N D T H E L A B E L ラベルデザイン・アーティスト紹介：アンドリュー・デヴィッドソン</vt:lpstr>
      <vt:lpstr>PowerPoint プレゼンテーション</vt:lpstr>
      <vt:lpstr>PowerPoint プレゼンテーション</vt:lpstr>
      <vt:lpstr> LODI</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Noriko Hada</dc:creator>
  <cp:keywords/>
  <dc:description>generated using python-pptx</dc:description>
  <cp:lastModifiedBy>Orca International-2</cp:lastModifiedBy>
  <cp:revision>14</cp:revision>
  <dcterms:created xsi:type="dcterms:W3CDTF">2013-01-27T09:14:16Z</dcterms:created>
  <dcterms:modified xsi:type="dcterms:W3CDTF">2025-10-28T01:37:12Z</dcterms:modified>
  <cp:category/>
</cp:coreProperties>
</file>